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6" r:id="rId3"/>
    <p:sldId id="386" r:id="rId4"/>
    <p:sldId id="340" r:id="rId5"/>
    <p:sldId id="336" r:id="rId6"/>
    <p:sldId id="374" r:id="rId7"/>
    <p:sldId id="375" r:id="rId8"/>
    <p:sldId id="376" r:id="rId9"/>
    <p:sldId id="297" r:id="rId10"/>
    <p:sldId id="301" r:id="rId11"/>
    <p:sldId id="377" r:id="rId12"/>
    <p:sldId id="338" r:id="rId13"/>
    <p:sldId id="362" r:id="rId14"/>
    <p:sldId id="382" r:id="rId15"/>
    <p:sldId id="383" r:id="rId16"/>
    <p:sldId id="387" r:id="rId17"/>
    <p:sldId id="384" r:id="rId18"/>
    <p:sldId id="356" r:id="rId19"/>
    <p:sldId id="381" r:id="rId20"/>
  </p:sldIdLst>
  <p:sldSz cx="9144000" cy="6858000" type="screen4x3"/>
  <p:notesSz cx="9926638" cy="6797675"/>
  <p:embeddedFontLst>
    <p:embeddedFont>
      <p:font typeface="Nunito" panose="00000500000000000000" pitchFamily="2" charset="0"/>
      <p:regular r:id="rId23"/>
      <p:bold r:id="rId24"/>
    </p:embeddedFont>
    <p:embeddedFont>
      <p:font typeface="Tahoma" panose="020B0604030504040204" pitchFamily="34" charset="0"/>
      <p:regular r:id="rId25"/>
      <p:bold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Verdana" panose="020B0604030504040204" pitchFamily="34" charset="0"/>
      <p:regular r:id="rId31"/>
      <p:bold r:id="rId32"/>
      <p:italic r:id="rId33"/>
      <p:boldItalic r:id="rId34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DC0364-1084-BC4B-9882-57CD4F271B16}" v="32" dt="2018-12-09T21:05:24.6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748" autoAdjust="0"/>
    <p:restoredTop sz="89272" autoAdjust="0"/>
  </p:normalViewPr>
  <p:slideViewPr>
    <p:cSldViewPr>
      <p:cViewPr varScale="1">
        <p:scale>
          <a:sx n="58" d="100"/>
          <a:sy n="58" d="100"/>
        </p:scale>
        <p:origin x="-1156" y="88"/>
      </p:cViewPr>
      <p:guideLst>
        <p:guide orient="horz" pos="340"/>
        <p:guide orient="horz" pos="4422"/>
        <p:guide orient="horz" pos="308"/>
        <p:guide orient="horz" pos="4011"/>
        <p:guide pos="3368"/>
        <p:guide pos="5636"/>
        <p:guide pos="6373"/>
        <p:guide pos="363"/>
        <p:guide pos="1667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ableStyles" Target="tableStyles.xml"/><Relationship Id="rId46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ddcconsortium.net/" TargetMode="External"/><Relationship Id="rId3" Type="http://schemas.openxmlformats.org/officeDocument/2006/relationships/hyperlink" Target="http://www.un.org/disabilities/default.asp?id=17" TargetMode="External"/><Relationship Id="rId7" Type="http://schemas.openxmlformats.org/officeDocument/2006/relationships/hyperlink" Target="http://www.ohchr.org/EN/HRBodies/CRPD/Pages/CRPDIndex.aspx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un.org/french/disabilities/" TargetMode="External"/><Relationship Id="rId5" Type="http://schemas.openxmlformats.org/officeDocument/2006/relationships/hyperlink" Target="http://www.internationaldisabilityalliance.org/" TargetMode="External"/><Relationship Id="rId4" Type="http://schemas.openxmlformats.org/officeDocument/2006/relationships/hyperlink" Target="http://www.un.org/french/disabilities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2D04A-0E48-4A05-9679-FCF0079B220E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7088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Remarque: Ce kit de formation a été créé en partenariat avec DFID, le WG et </a:t>
            </a:r>
            <a:r>
              <a:rPr lang="fr-FR" dirty="0" err="1" smtClean="0"/>
              <a:t>lDA</a:t>
            </a:r>
            <a:r>
              <a:rPr lang="fr-FR" dirty="0" smtClean="0"/>
              <a:t>.</a:t>
            </a:r>
          </a:p>
          <a:p>
            <a:r>
              <a:rPr lang="fr-FR" dirty="0" smtClean="0"/>
              <a:t>Ces diapositives peuvent être utilisées pour compléter les activités du manuel de formation. Vous pouvez ajouter ou supprimer certaines slides si nécessaire.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Not sure about bullet number 1</a:t>
            </a:r>
          </a:p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3486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Personal</a:t>
            </a:r>
            <a:r>
              <a:rPr lang="en-US" baseline="0" dirty="0"/>
              <a:t> Factors: impacting – which? </a:t>
            </a:r>
          </a:p>
          <a:p>
            <a:r>
              <a:rPr lang="en-US" baseline="0" dirty="0"/>
              <a:t>Type of barriers – vary </a:t>
            </a:r>
          </a:p>
          <a:p>
            <a:pPr>
              <a:lnSpc>
                <a:spcPct val="130000"/>
              </a:lnSpc>
              <a:spcBef>
                <a:spcPts val="300"/>
              </a:spcBef>
              <a:spcAft>
                <a:spcPts val="200"/>
              </a:spcAft>
              <a:buSzPct val="100000"/>
              <a:defRPr/>
            </a:pPr>
            <a:r>
              <a:rPr lang="en-US" sz="1200" b="1" dirty="0"/>
              <a:t>Institutional</a:t>
            </a:r>
            <a:r>
              <a:rPr lang="en-US" sz="1200" dirty="0"/>
              <a:t>: exclusive policies, programming tools; human, financial &amp; knowledge resource allocation;</a:t>
            </a:r>
            <a:br>
              <a:rPr lang="en-US" sz="1200" dirty="0"/>
            </a:br>
            <a:endParaRPr lang="en-US" sz="1200" dirty="0"/>
          </a:p>
          <a:p>
            <a:pPr>
              <a:lnSpc>
                <a:spcPct val="130000"/>
              </a:lnSpc>
              <a:spcBef>
                <a:spcPts val="300"/>
              </a:spcBef>
              <a:spcAft>
                <a:spcPts val="200"/>
              </a:spcAft>
              <a:buSzPct val="100000"/>
              <a:defRPr/>
            </a:pPr>
            <a:r>
              <a:rPr lang="en-US" sz="1200" b="1" dirty="0"/>
              <a:t>Environmental</a:t>
            </a:r>
            <a:r>
              <a:rPr lang="en-US" sz="1200" dirty="0"/>
              <a:t>: lack of ramps, dark rooms, exclusive architecture and urban planning etc.</a:t>
            </a:r>
            <a:br>
              <a:rPr lang="en-US" sz="1200" dirty="0"/>
            </a:br>
            <a:endParaRPr lang="en-US" sz="1200" dirty="0"/>
          </a:p>
          <a:p>
            <a:pPr>
              <a:lnSpc>
                <a:spcPct val="130000"/>
              </a:lnSpc>
              <a:spcBef>
                <a:spcPts val="300"/>
              </a:spcBef>
              <a:spcAft>
                <a:spcPts val="200"/>
              </a:spcAft>
              <a:buSzPct val="100000"/>
              <a:defRPr/>
            </a:pPr>
            <a:r>
              <a:rPr lang="en-US" sz="1200" b="1" dirty="0"/>
              <a:t>Attitudinal</a:t>
            </a:r>
            <a:r>
              <a:rPr lang="en-US" sz="1200" dirty="0"/>
              <a:t>:  misperceptions and negative perceptions about disability and impairments</a:t>
            </a:r>
            <a:endParaRPr lang="de-DE" sz="1200" dirty="0"/>
          </a:p>
          <a:p>
            <a:endParaRPr lang="en-US" baseline="0" dirty="0"/>
          </a:p>
          <a:p>
            <a:pPr marL="0" marR="0" indent="0" algn="l" defTabSz="7785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More information: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http://www.un.org/disabilities/default.asp?id=17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or in French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>http://www.un.org/french/disabilities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or IDA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5"/>
              </a:rPr>
              <a:t>www.internationaldisabilityalliance.org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6"/>
              </a:rPr>
              <a:t>/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or OHCHR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7"/>
              </a:rPr>
              <a:t>http://www.ohchr.org/EN/HRBodies/CRPD/Pages/CRPDIndex.aspx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or International Disability and Development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</a:rPr>
              <a:t>COnsortium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8"/>
              </a:rPr>
              <a:t>http://www.iddcconsortium.net/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 of which HI is a member of </a:t>
            </a: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A1BC3-7B94-462C-8CAF-03971CD4B5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02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613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6966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6026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720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2D04A-0E48-4A05-9679-FCF0079B220E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1760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t>15.02.2019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r>
              <a:rPr lang="fr-FR" sz="4000" dirty="0">
                <a:solidFill>
                  <a:schemeClr val="tx1"/>
                </a:solidFill>
              </a:rPr>
              <a:t>Concepts clés relatifs au handicap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val 2"/>
          <p:cNvSpPr>
            <a:spLocks noChangeArrowheads="1"/>
          </p:cNvSpPr>
          <p:nvPr/>
        </p:nvSpPr>
        <p:spPr bwMode="auto">
          <a:xfrm>
            <a:off x="3657600" y="838200"/>
            <a:ext cx="1804988" cy="1295400"/>
          </a:xfrm>
          <a:prstGeom prst="ellipse">
            <a:avLst/>
          </a:prstGeom>
          <a:solidFill>
            <a:srgbClr val="C00000"/>
          </a:solidFill>
          <a:ln w="25400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fr-FR" sz="2400" b="1" dirty="0">
                <a:solidFill>
                  <a:schemeClr val="bg1"/>
                </a:solidFill>
                <a:cs typeface="+mn-cs"/>
              </a:rPr>
              <a:t>Interactions</a:t>
            </a:r>
            <a:endParaRPr lang="en-GB" sz="24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48053" y="548681"/>
            <a:ext cx="3036888" cy="208022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GB" sz="1600" dirty="0">
                <a:latin typeface="Tahoma" pitchFamily="34" charset="0"/>
                <a:cs typeface="Tahoma" pitchFamily="34" charset="0"/>
              </a:rPr>
              <a:t>men &amp; women, boys &amp; girls</a:t>
            </a:r>
            <a:br>
              <a:rPr lang="en-GB" sz="1600" dirty="0">
                <a:latin typeface="Tahoma" pitchFamily="34" charset="0"/>
                <a:cs typeface="Tahoma" pitchFamily="34" charset="0"/>
              </a:rPr>
            </a:br>
            <a:r>
              <a:rPr lang="en-GB" sz="1600" dirty="0">
                <a:latin typeface="Tahoma" pitchFamily="34" charset="0"/>
                <a:cs typeface="Tahoma" pitchFamily="34" charset="0"/>
              </a:rPr>
              <a:t>moderate - severe </a:t>
            </a:r>
            <a:r>
              <a:rPr lang="en-GB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n-GB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</a:br>
            <a:r>
              <a:rPr lang="en-GB" sz="1600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Intellectual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en-GB" sz="1600" b="1" dirty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Physical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</a:p>
          <a:p>
            <a:pPr algn="ctr" eaLnBrk="0" hangingPunct="0"/>
            <a:r>
              <a:rPr lang="en-GB" sz="16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Mental 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en-GB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cs typeface="Tahoma" pitchFamily="34" charset="0"/>
              </a:rPr>
              <a:t>Visual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en-GB" sz="1600" b="1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Speech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– </a:t>
            </a:r>
          </a:p>
          <a:p>
            <a:pPr algn="ctr" eaLnBrk="0" hangingPunct="0"/>
            <a:r>
              <a:rPr lang="en-GB" sz="16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Hearing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difficulties</a:t>
            </a:r>
          </a:p>
          <a:p>
            <a:pPr algn="ctr" eaLnBrk="0" hangingPunct="0"/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Different ages &amp; other status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5881688" y="668693"/>
            <a:ext cx="2881313" cy="169509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5400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2800" b="1" dirty="0">
                <a:solidFill>
                  <a:schemeClr val="bg1"/>
                </a:solidFill>
                <a:cs typeface="Tahoma" pitchFamily="34" charset="0"/>
              </a:rPr>
              <a:t>Environment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fr-FR" b="1" dirty="0" smtClean="0">
                <a:solidFill>
                  <a:schemeClr val="bg1"/>
                </a:solidFill>
              </a:rPr>
              <a:t>(obstacles </a:t>
            </a:r>
            <a:r>
              <a:rPr lang="fr-FR" b="1" dirty="0">
                <a:solidFill>
                  <a:schemeClr val="bg1"/>
                </a:solidFill>
              </a:rPr>
              <a:t>et/ou facilitateurs </a:t>
            </a:r>
            <a:r>
              <a:rPr lang="fr-FR" b="1" dirty="0" smtClean="0">
                <a:solidFill>
                  <a:schemeClr val="bg1"/>
                </a:solidFill>
              </a:rPr>
              <a:t/>
            </a:r>
            <a:br>
              <a:rPr lang="fr-FR" b="1" dirty="0" smtClean="0">
                <a:solidFill>
                  <a:schemeClr val="bg1"/>
                </a:solidFill>
              </a:rPr>
            </a:br>
            <a:r>
              <a:rPr lang="fr-FR" b="1" dirty="0" smtClean="0">
                <a:solidFill>
                  <a:schemeClr val="bg1"/>
                </a:solidFill>
              </a:rPr>
              <a:t>institutionnels</a:t>
            </a:r>
            <a:r>
              <a:rPr lang="fr-FR" b="1" dirty="0">
                <a:solidFill>
                  <a:schemeClr val="bg1"/>
                </a:solidFill>
              </a:rPr>
              <a:t>, </a:t>
            </a:r>
            <a:r>
              <a:rPr lang="fr-FR" b="1" dirty="0" smtClean="0">
                <a:solidFill>
                  <a:schemeClr val="bg1"/>
                </a:solidFill>
              </a:rPr>
              <a:t/>
            </a:r>
            <a:br>
              <a:rPr lang="fr-FR" b="1" dirty="0" smtClean="0">
                <a:solidFill>
                  <a:schemeClr val="bg1"/>
                </a:solidFill>
              </a:rPr>
            </a:br>
            <a:r>
              <a:rPr lang="fr-FR" b="1" dirty="0" smtClean="0">
                <a:solidFill>
                  <a:schemeClr val="bg1"/>
                </a:solidFill>
              </a:rPr>
              <a:t>comportementaux</a:t>
            </a:r>
            <a:br>
              <a:rPr lang="fr-FR" b="1" dirty="0" smtClean="0">
                <a:solidFill>
                  <a:schemeClr val="bg1"/>
                </a:solidFill>
              </a:rPr>
            </a:b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>
                <a:solidFill>
                  <a:schemeClr val="bg1"/>
                </a:solidFill>
              </a:rPr>
              <a:t>ou environnementaux) 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65767" y="524202"/>
            <a:ext cx="3123431" cy="210089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70000"/>
              </a:spcBef>
              <a:defRPr/>
            </a:pPr>
            <a:r>
              <a:rPr lang="en-GB" sz="2800" b="1" dirty="0" err="1">
                <a:solidFill>
                  <a:schemeClr val="accent1">
                    <a:lumMod val="75000"/>
                  </a:schemeClr>
                </a:solidFill>
              </a:rPr>
              <a:t>Personnes</a:t>
            </a: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0" hangingPunct="0">
              <a:spcBef>
                <a:spcPct val="70000"/>
              </a:spcBef>
              <a:defRPr/>
            </a:pP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</a:rPr>
              <a:t>avec </a:t>
            </a: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</a:rPr>
              <a:t>un handicap</a:t>
            </a:r>
            <a:endParaRPr lang="en-GB" sz="2800" b="1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11274" name="Rectangle 5"/>
          <p:cNvSpPr>
            <a:spLocks noChangeArrowheads="1"/>
          </p:cNvSpPr>
          <p:nvPr/>
        </p:nvSpPr>
        <p:spPr bwMode="auto">
          <a:xfrm>
            <a:off x="582615" y="3143251"/>
            <a:ext cx="3608387" cy="1219200"/>
          </a:xfrm>
          <a:prstGeom prst="roundRect">
            <a:avLst/>
          </a:prstGeom>
          <a:solidFill>
            <a:srgbClr val="92D050"/>
          </a:solidFill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Bef>
                <a:spcPct val="70000"/>
              </a:spcBef>
            </a:pP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  <a:t>Participation </a:t>
            </a:r>
            <a:r>
              <a:rPr lang="en-GB" sz="2400" b="1" dirty="0" err="1" smtClean="0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  <a:t>sociale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  <a:t> 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  <a:t/>
            </a:r>
            <a:br>
              <a:rPr lang="en-GB" sz="2400" b="1" dirty="0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</a:br>
            <a:r>
              <a:rPr lang="en-GB" sz="2400" b="1" dirty="0" err="1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  <a:t>é</a:t>
            </a:r>
            <a:r>
              <a:rPr lang="en-GB" sz="2400" b="1" dirty="0" err="1" smtClean="0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  <a:t>galitaire</a:t>
            </a:r>
            <a:endParaRPr lang="en-GB" sz="2400" b="1" dirty="0" smtClean="0">
              <a:solidFill>
                <a:schemeClr val="accent5">
                  <a:lumMod val="50000"/>
                </a:schemeClr>
              </a:solidFill>
              <a:cs typeface="Tahoma" pitchFamily="34" charset="0"/>
            </a:endParaRPr>
          </a:p>
        </p:txBody>
      </p:sp>
      <p:sp>
        <p:nvSpPr>
          <p:cNvPr id="11275" name="Line 6"/>
          <p:cNvSpPr>
            <a:spLocks noChangeShapeType="1"/>
          </p:cNvSpPr>
          <p:nvPr/>
        </p:nvSpPr>
        <p:spPr bwMode="auto">
          <a:xfrm>
            <a:off x="3337693" y="1707156"/>
            <a:ext cx="24479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6" name="Line 10"/>
          <p:cNvSpPr>
            <a:spLocks noChangeShapeType="1"/>
          </p:cNvSpPr>
          <p:nvPr/>
        </p:nvSpPr>
        <p:spPr bwMode="auto">
          <a:xfrm flipH="1">
            <a:off x="3101977" y="2063751"/>
            <a:ext cx="936625" cy="1008063"/>
          </a:xfrm>
          <a:prstGeom prst="line">
            <a:avLst/>
          </a:prstGeom>
          <a:noFill/>
          <a:ln w="76200">
            <a:solidFill>
              <a:srgbClr val="00B050"/>
            </a:solidFill>
            <a:prstDash val="sys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7" name="Line 11"/>
          <p:cNvSpPr>
            <a:spLocks noChangeShapeType="1"/>
          </p:cNvSpPr>
          <p:nvPr/>
        </p:nvSpPr>
        <p:spPr bwMode="auto">
          <a:xfrm>
            <a:off x="5181600" y="2133600"/>
            <a:ext cx="914400" cy="990600"/>
          </a:xfrm>
          <a:prstGeom prst="line">
            <a:avLst/>
          </a:prstGeom>
          <a:noFill/>
          <a:ln w="76200">
            <a:solidFill>
              <a:srgbClr val="C0C0C0"/>
            </a:solidFill>
            <a:prstDash val="sys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089527" y="3143251"/>
            <a:ext cx="3673475" cy="1219200"/>
          </a:xfrm>
          <a:prstGeom prst="roundRect">
            <a:avLst/>
          </a:prstGeom>
          <a:solidFill>
            <a:srgbClr val="C0C0C0"/>
          </a:solidFill>
          <a:ln w="2540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70000"/>
              </a:spcBef>
              <a:defRPr/>
            </a:pPr>
            <a:r>
              <a:rPr lang="en-GB" sz="2800" b="1" dirty="0" smtClean="0">
                <a:cs typeface="+mn-cs"/>
              </a:rPr>
              <a:t>Handicap </a:t>
            </a:r>
            <a:r>
              <a:rPr lang="en-GB" sz="2800" b="1" dirty="0">
                <a:cs typeface="+mn-cs"/>
              </a:rPr>
              <a:t/>
            </a:r>
            <a:br>
              <a:rPr lang="en-GB" sz="2800" b="1" dirty="0">
                <a:cs typeface="+mn-cs"/>
              </a:rPr>
            </a:br>
            <a:r>
              <a:rPr lang="fr-FR" sz="2000" dirty="0" smtClean="0"/>
              <a:t>(</a:t>
            </a:r>
            <a:r>
              <a:rPr lang="fr-FR" sz="2000" dirty="0"/>
              <a:t>situation/service/société non inclusif) </a:t>
            </a:r>
            <a:endParaRPr lang="en-GB" sz="2000" dirty="0">
              <a:cs typeface="+mn-cs"/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4343400" y="2363788"/>
            <a:ext cx="6492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54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=</a:t>
            </a:r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446856" y="4693552"/>
            <a:ext cx="8229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 dirty="0"/>
              <a:t>«</a:t>
            </a:r>
            <a:r>
              <a:rPr lang="fr-FR" sz="2000" b="1" dirty="0"/>
              <a:t>Le handicap </a:t>
            </a:r>
            <a:r>
              <a:rPr lang="fr-FR" sz="2000" dirty="0"/>
              <a:t>est un concept </a:t>
            </a:r>
            <a:r>
              <a:rPr lang="fr-FR" sz="2000" b="1" dirty="0"/>
              <a:t>évolutif</a:t>
            </a:r>
            <a:r>
              <a:rPr lang="fr-FR" sz="2000" dirty="0"/>
              <a:t>… Le handicap </a:t>
            </a:r>
            <a:r>
              <a:rPr lang="fr-FR" sz="2000" b="1" dirty="0"/>
              <a:t>résulte</a:t>
            </a:r>
            <a:r>
              <a:rPr lang="fr-FR" sz="2000" dirty="0"/>
              <a:t> de </a:t>
            </a:r>
            <a:r>
              <a:rPr lang="fr-FR" sz="2000" b="1" dirty="0"/>
              <a:t>l'interaction entre les personnes handicapées et les obstacles comportementaux et environnementaux qui entravent leur participation pleine et effective </a:t>
            </a:r>
            <a:r>
              <a:rPr lang="fr-FR" sz="2000" dirty="0"/>
              <a:t>à la société sur un pied d'égalité avec les autres.»</a:t>
            </a:r>
            <a:endParaRPr lang="en-GB" sz="2000" dirty="0"/>
          </a:p>
          <a:p>
            <a:pPr algn="ctr"/>
            <a:r>
              <a:rPr lang="fr-FR" sz="2000" dirty="0"/>
              <a:t>(CDPH ONU 2006 / OMS CIF 2001, HCR 2010, 2011)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17767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4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80" grpId="0" animBg="1"/>
      <p:bldP spid="50180" grpId="1" animBg="1"/>
      <p:bldP spid="50179" grpId="0" build="allAtOnce" animBg="1"/>
      <p:bldP spid="2" grpId="0" animBg="1"/>
      <p:bldP spid="2" grpId="1" animBg="1"/>
      <p:bldP spid="2" grpId="2" animBg="1"/>
      <p:bldP spid="11274" grpId="0" animBg="1"/>
      <p:bldP spid="11275" grpId="0" animBg="1"/>
      <p:bldP spid="11276" grpId="0" animBg="1"/>
      <p:bldP spid="11277" grpId="0" animBg="1"/>
      <p:bldP spid="11277" grpId="1" animBg="1"/>
      <p:bldP spid="11277" grpId="2" animBg="1"/>
      <p:bldP spid="50188" grpId="0" animBg="1"/>
      <p:bldP spid="50188" grpId="1" animBg="1"/>
      <p:bldP spid="50188" grpId="2" animBg="1"/>
      <p:bldP spid="50189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ea typeface="Verdana" panose="020B0604030504040204" pitchFamily="34" charset="0"/>
              </a:rPr>
              <a:t>CIF </a:t>
            </a:r>
            <a:r>
              <a:rPr lang="en-GB" sz="2800" dirty="0" err="1" smtClean="0">
                <a:ea typeface="Verdana" panose="020B0604030504040204" pitchFamily="34" charset="0"/>
              </a:rPr>
              <a:t>Modèle</a:t>
            </a:r>
            <a:r>
              <a:rPr lang="en-GB" sz="2800" dirty="0" smtClean="0">
                <a:ea typeface="Verdana" panose="020B0604030504040204" pitchFamily="34" charset="0"/>
              </a:rPr>
              <a:t> de </a:t>
            </a:r>
            <a:r>
              <a:rPr lang="en-GB" sz="2800" dirty="0" err="1" smtClean="0">
                <a:ea typeface="Verdana" panose="020B0604030504040204" pitchFamily="34" charset="0"/>
              </a:rPr>
              <a:t>fonctionnement</a:t>
            </a:r>
            <a:r>
              <a:rPr lang="en-GB" sz="2800" dirty="0" smtClean="0">
                <a:ea typeface="Verdana" panose="020B0604030504040204" pitchFamily="34" charset="0"/>
              </a:rPr>
              <a:t> 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6819578-5423-4F69-8B7A-D3E3D7F9651F}"/>
              </a:ext>
            </a:extLst>
          </p:cNvPr>
          <p:cNvSpPr/>
          <p:nvPr/>
        </p:nvSpPr>
        <p:spPr>
          <a:xfrm>
            <a:off x="480064" y="1234471"/>
            <a:ext cx="83259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Le </a:t>
            </a:r>
            <a:r>
              <a:rPr lang="fr-FR" sz="2400" dirty="0"/>
              <a:t>handicap est un concept multidimensionnel qui concerne:</a:t>
            </a:r>
          </a:p>
          <a:p>
            <a:r>
              <a:rPr lang="fr-FR" sz="2400" dirty="0" smtClean="0"/>
              <a:t>• les </a:t>
            </a:r>
            <a:r>
              <a:rPr lang="fr-FR" sz="2400" dirty="0"/>
              <a:t>fonctions corporelles et les structures des personnes, et leurs déficiences</a:t>
            </a:r>
          </a:p>
          <a:p>
            <a:r>
              <a:rPr lang="fr-FR" sz="2400" dirty="0" smtClean="0"/>
              <a:t>• les </a:t>
            </a:r>
            <a:r>
              <a:rPr lang="fr-FR" sz="2400" dirty="0"/>
              <a:t>activités des personnes (fonctionnant au niveau de l'individu) et les limitations rencontrées en activité</a:t>
            </a:r>
          </a:p>
          <a:p>
            <a:r>
              <a:rPr lang="fr-FR" sz="2400" dirty="0" smtClean="0"/>
              <a:t>• la </a:t>
            </a:r>
            <a:r>
              <a:rPr lang="fr-FR" sz="2400" dirty="0"/>
              <a:t>participation ou l'implication de personnes dans tous les domaines de la vie et les restrictions à la participation qu'elles subissent (fonctionnement d'une personne en tant que membre de la société)</a:t>
            </a:r>
          </a:p>
          <a:p>
            <a:r>
              <a:rPr lang="fr-FR" sz="2400" dirty="0" smtClean="0"/>
              <a:t>• les </a:t>
            </a:r>
            <a:r>
              <a:rPr lang="fr-FR" sz="2400" dirty="0"/>
              <a:t>facteurs environnementaux qui affectent ces expériences </a:t>
            </a:r>
            <a:r>
              <a:rPr lang="fr-FR" sz="2400" dirty="0" smtClean="0"/>
              <a:t>selon leur qualité de facilitateurs </a:t>
            </a:r>
            <a:r>
              <a:rPr lang="fr-FR" sz="2400" dirty="0"/>
              <a:t>ou </a:t>
            </a:r>
            <a:r>
              <a:rPr lang="fr-FR" sz="2400" dirty="0" smtClean="0"/>
              <a:t>d’obstacles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428393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ICF </a:t>
            </a:r>
            <a:r>
              <a:rPr lang="en-GB" dirty="0" err="1" smtClean="0"/>
              <a:t>Exemple</a:t>
            </a:r>
            <a:r>
              <a:rPr lang="en-GB" dirty="0" smtClean="0"/>
              <a:t> </a:t>
            </a:r>
            <a:r>
              <a:rPr lang="en-GB" dirty="0" err="1" smtClean="0"/>
              <a:t>m</a:t>
            </a:r>
            <a:r>
              <a:rPr lang="en-GB" sz="3200" dirty="0" err="1" smtClean="0">
                <a:ea typeface="Verdana" panose="020B0604030504040204" pitchFamily="34" charset="0"/>
              </a:rPr>
              <a:t>odèle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808" y="1673805"/>
            <a:ext cx="4356556" cy="326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37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87076" y="278650"/>
            <a:ext cx="8171173" cy="1102589"/>
          </a:xfrm>
        </p:spPr>
        <p:txBody>
          <a:bodyPr>
            <a:normAutofit/>
          </a:bodyPr>
          <a:lstStyle/>
          <a:p>
            <a:pPr lvl="0"/>
            <a:r>
              <a:rPr lang="fr-FR" dirty="0" smtClean="0"/>
              <a:t>Les obstacles 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5A930D7-1EFC-4E8E-A92F-37AA28A17AD9}"/>
              </a:ext>
            </a:extLst>
          </p:cNvPr>
          <p:cNvSpPr/>
          <p:nvPr/>
        </p:nvSpPr>
        <p:spPr>
          <a:xfrm>
            <a:off x="487076" y="1223755"/>
            <a:ext cx="787235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Les </a:t>
            </a:r>
            <a:r>
              <a:rPr lang="fr-FR" sz="2400" dirty="0" smtClean="0"/>
              <a:t>obstacles </a:t>
            </a:r>
            <a:r>
              <a:rPr lang="fr-FR" sz="2400" dirty="0"/>
              <a:t>sont les aspects de la société qui empêchent les personnes handicapées de participer pleinement à la société et d’être inclues dans la société, de manière intentionnelle ou non. </a:t>
            </a:r>
            <a:endParaRPr lang="fr-FR" sz="2400" dirty="0" smtClean="0"/>
          </a:p>
          <a:p>
            <a:endParaRPr lang="en-GB" sz="2400" dirty="0"/>
          </a:p>
          <a:p>
            <a:r>
              <a:rPr lang="fr-FR" sz="2400" dirty="0"/>
              <a:t>Les </a:t>
            </a:r>
            <a:r>
              <a:rPr lang="fr-FR" sz="2400" dirty="0" smtClean="0"/>
              <a:t>obstacles </a:t>
            </a:r>
            <a:r>
              <a:rPr lang="fr-FR" sz="2400" dirty="0"/>
              <a:t>peuvent appartenir aux catégories suivantes: </a:t>
            </a:r>
            <a:endParaRPr lang="en-GB" sz="2400" dirty="0"/>
          </a:p>
          <a:p>
            <a:r>
              <a:rPr lang="fr-FR" sz="2400" dirty="0" smtClean="0"/>
              <a:t>	Obstacles comportementaux</a:t>
            </a:r>
            <a:endParaRPr lang="en-GB" sz="2400" dirty="0"/>
          </a:p>
          <a:p>
            <a:r>
              <a:rPr lang="fr-FR" sz="2400" dirty="0" smtClean="0"/>
              <a:t>	Obstacles </a:t>
            </a:r>
            <a:r>
              <a:rPr lang="fr-FR" sz="2400" dirty="0"/>
              <a:t>physiques (y compris la communication) </a:t>
            </a:r>
            <a:endParaRPr lang="en-GB" sz="2400" dirty="0"/>
          </a:p>
          <a:p>
            <a:r>
              <a:rPr lang="fr-FR" sz="2400" dirty="0" smtClean="0"/>
              <a:t>	Obstacles institutionnels</a:t>
            </a:r>
          </a:p>
          <a:p>
            <a:r>
              <a:rPr lang="fr-FR" sz="2400" dirty="0" smtClean="0"/>
              <a:t>	Obstacles intériorisés </a:t>
            </a:r>
          </a:p>
          <a:p>
            <a:endParaRPr lang="en-GB" sz="2400" dirty="0"/>
          </a:p>
          <a:p>
            <a:r>
              <a:rPr lang="fr-FR" sz="2400" dirty="0"/>
              <a:t>Les </a:t>
            </a:r>
            <a:r>
              <a:rPr lang="fr-FR" sz="2400" dirty="0" smtClean="0"/>
              <a:t>obstacles </a:t>
            </a:r>
            <a:r>
              <a:rPr lang="fr-FR" sz="2400" dirty="0"/>
              <a:t>empêchent une action humanitaire prenant en compte les personnes handicapées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914521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9600" y="318165"/>
            <a:ext cx="8171173" cy="1102589"/>
          </a:xfrm>
        </p:spPr>
        <p:txBody>
          <a:bodyPr>
            <a:normAutofit/>
          </a:bodyPr>
          <a:lstStyle/>
          <a:p>
            <a:r>
              <a:rPr lang="fr-FR" sz="3200" dirty="0"/>
              <a:t>Obstacles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comportementaux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5A930D7-1EFC-4E8E-A92F-37AA28A17AD9}"/>
              </a:ext>
            </a:extLst>
          </p:cNvPr>
          <p:cNvSpPr/>
          <p:nvPr/>
        </p:nvSpPr>
        <p:spPr>
          <a:xfrm>
            <a:off x="480063" y="1403776"/>
            <a:ext cx="400192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Les attitudes négatives créent un environnement désavantageux</a:t>
            </a:r>
            <a:r>
              <a:rPr lang="fr-FR" sz="2400" dirty="0" smtClean="0"/>
              <a:t> </a:t>
            </a:r>
            <a:r>
              <a:rPr lang="fr-FR" sz="2400" dirty="0"/>
              <a:t>dans tous les domaines. Ils sont souvent exprimés à travers: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fr-FR" sz="2400" dirty="0" smtClean="0"/>
              <a:t>l'incapacité </a:t>
            </a:r>
            <a:r>
              <a:rPr lang="fr-FR" sz="2400" dirty="0"/>
              <a:t>des personnes non handicapées à voir au-delà d'une déficience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discrimination, peur, intimidation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peu d’attente de la part des personnes handicapées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363604AA-D903-4683-8C72-B54676BA46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20" y="1040844"/>
            <a:ext cx="3800475" cy="26193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470E623-4B42-46EC-9381-36CEE3FC8B48}"/>
              </a:ext>
            </a:extLst>
          </p:cNvPr>
          <p:cNvSpPr txBox="1"/>
          <p:nvPr/>
        </p:nvSpPr>
        <p:spPr>
          <a:xfrm>
            <a:off x="4639759" y="3788334"/>
            <a:ext cx="39119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Les discriminations multiples et </a:t>
            </a:r>
            <a:r>
              <a:rPr lang="fr-FR" sz="2800" dirty="0" smtClean="0"/>
              <a:t>inter-sectionnelles </a:t>
            </a:r>
            <a:r>
              <a:rPr lang="fr-FR" sz="2800" dirty="0"/>
              <a:t>peuvent augmenter les </a:t>
            </a:r>
            <a:r>
              <a:rPr lang="fr-FR" sz="2800" dirty="0" smtClean="0"/>
              <a:t>obstacles </a:t>
            </a:r>
            <a:r>
              <a:rPr lang="fr-FR" sz="2800" dirty="0" err="1" smtClean="0"/>
              <a:t>comportementaaux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56773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94926" y="165888"/>
            <a:ext cx="8171173" cy="1102589"/>
          </a:xfrm>
        </p:spPr>
        <p:txBody>
          <a:bodyPr>
            <a:normAutofit/>
          </a:bodyPr>
          <a:lstStyle/>
          <a:p>
            <a:r>
              <a:rPr lang="fr-FR" sz="3200" dirty="0"/>
              <a:t>Obstacles</a:t>
            </a:r>
            <a:r>
              <a:rPr lang="fr-FR" dirty="0" smtClean="0"/>
              <a:t> </a:t>
            </a:r>
            <a:r>
              <a:rPr lang="fr-FR" dirty="0"/>
              <a:t>physiques 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5A930D7-1EFC-4E8E-A92F-37AA28A17AD9}"/>
              </a:ext>
            </a:extLst>
          </p:cNvPr>
          <p:cNvSpPr/>
          <p:nvPr/>
        </p:nvSpPr>
        <p:spPr>
          <a:xfrm>
            <a:off x="341530" y="1223755"/>
            <a:ext cx="4061147" cy="310854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2800" dirty="0"/>
              <a:t>Les environnements </a:t>
            </a:r>
            <a:r>
              <a:rPr lang="fr-FR" sz="2800" dirty="0" smtClean="0"/>
              <a:t>difficiles d’</a:t>
            </a:r>
            <a:r>
              <a:rPr lang="fr-FR" sz="2800" dirty="0"/>
              <a:t>a</a:t>
            </a:r>
            <a:r>
              <a:rPr lang="fr-FR" sz="2800" dirty="0" smtClean="0"/>
              <a:t>ccès </a:t>
            </a:r>
            <a:endParaRPr lang="fr-FR" sz="2800" dirty="0"/>
          </a:p>
          <a:p>
            <a:r>
              <a:rPr lang="fr-FR" sz="2800" dirty="0" smtClean="0"/>
              <a:t>produisent des obstacles </a:t>
            </a:r>
            <a:r>
              <a:rPr lang="fr-FR" sz="2800" dirty="0"/>
              <a:t>en créant des </a:t>
            </a:r>
            <a:r>
              <a:rPr lang="fr-FR" sz="2800" dirty="0" smtClean="0"/>
              <a:t>barrières à </a:t>
            </a:r>
            <a:r>
              <a:rPr lang="fr-FR" sz="2800" dirty="0"/>
              <a:t>la participation et à l'inclusion.</a:t>
            </a:r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9167A943-1F08-4057-A211-BD85C97A4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410" y="1268477"/>
            <a:ext cx="4370634" cy="29029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1560" y="4519280"/>
            <a:ext cx="78701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Les </a:t>
            </a:r>
            <a:r>
              <a:rPr lang="fr-FR" sz="2800" dirty="0" smtClean="0"/>
              <a:t>obstacles </a:t>
            </a:r>
            <a:r>
              <a:rPr lang="fr-FR" sz="2800" dirty="0"/>
              <a:t>physiques </a:t>
            </a:r>
            <a:r>
              <a:rPr lang="fr-FR" sz="2800" dirty="0" smtClean="0"/>
              <a:t>des </a:t>
            </a:r>
            <a:r>
              <a:rPr lang="fr-FR" sz="2800" dirty="0"/>
              <a:t>environnements naturels ou construits empêchent l'accès et affectent les possibilités de participation</a:t>
            </a:r>
          </a:p>
        </p:txBody>
      </p:sp>
    </p:spTree>
    <p:extLst>
      <p:ext uri="{BB962C8B-B14F-4D97-AF65-F5344CB8AC3E}">
        <p14:creationId xmlns:p14="http://schemas.microsoft.com/office/powerpoint/2010/main" val="424584559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Obstacles</a:t>
            </a:r>
            <a:r>
              <a:rPr lang="en-US" altLang="en-US" dirty="0" smtClean="0"/>
              <a:t> </a:t>
            </a:r>
            <a:r>
              <a:rPr lang="en-US" altLang="en-US" dirty="0"/>
              <a:t>de communication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8185B23-5D87-4985-BAA5-ABC6E28C20BF}"/>
              </a:ext>
            </a:extLst>
          </p:cNvPr>
          <p:cNvSpPr/>
          <p:nvPr/>
        </p:nvSpPr>
        <p:spPr>
          <a:xfrm>
            <a:off x="610663" y="1708371"/>
            <a:ext cx="37354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/>
              <a:t>Des systèmes de communication non-accessibles empêchent </a:t>
            </a:r>
            <a:r>
              <a:rPr lang="fr-FR" sz="2800" dirty="0"/>
              <a:t>l'accès à l'information, a la connaissance  et aux opportunités de participation 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0C76F18-EC98-4878-960C-5A49D5201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976" y="1673805"/>
            <a:ext cx="4262670" cy="287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18364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58771" y="301186"/>
            <a:ext cx="8171173" cy="1102589"/>
          </a:xfrm>
        </p:spPr>
        <p:txBody>
          <a:bodyPr>
            <a:normAutofit/>
          </a:bodyPr>
          <a:lstStyle/>
          <a:p>
            <a:r>
              <a:rPr lang="fr-FR" sz="3200" dirty="0"/>
              <a:t>Obstacles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institutionnels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5A930D7-1EFC-4E8E-A92F-37AA28A17AD9}"/>
              </a:ext>
            </a:extLst>
          </p:cNvPr>
          <p:cNvSpPr/>
          <p:nvPr/>
        </p:nvSpPr>
        <p:spPr>
          <a:xfrm>
            <a:off x="480062" y="1403775"/>
            <a:ext cx="409193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Les obstacles institutionnels comprennent les lois, les politiques, les stratégies ou les pratiques discriminatoires à l'égard des personnes handicapées</a:t>
            </a:r>
            <a:r>
              <a:rPr lang="fr-FR" sz="2400" dirty="0" smtClean="0"/>
              <a:t>.</a:t>
            </a:r>
          </a:p>
          <a:p>
            <a:endParaRPr lang="fr-FR" sz="2400" dirty="0"/>
          </a:p>
          <a:p>
            <a:r>
              <a:rPr lang="fr-FR" sz="2400" dirty="0" smtClean="0"/>
              <a:t>De </a:t>
            </a:r>
            <a:r>
              <a:rPr lang="fr-FR" sz="2400" dirty="0"/>
              <a:t>nombreux pays ont encore des lois restrictives, en particulier pour les personnes atteintes de déficiences psychosociales ou intellectuelles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3F8AB80-21B7-4052-9977-604F60989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921" y="1223755"/>
            <a:ext cx="3819525" cy="26098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40A5CC2E-013B-485E-88FE-DA8DCD7D071C}"/>
              </a:ext>
            </a:extLst>
          </p:cNvPr>
          <p:cNvSpPr/>
          <p:nvPr/>
        </p:nvSpPr>
        <p:spPr>
          <a:xfrm>
            <a:off x="4573714" y="3885302"/>
            <a:ext cx="409193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La discrimination peut ne pas être intentionnelle, mais les systèmes peuvent exclure indirectement les personnes handicapées en ne tenant pas compte de leurs besoins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5061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DA152F62-0C35-4124-A50A-A6F6C553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</p:spPr>
        <p:txBody>
          <a:bodyPr/>
          <a:lstStyle/>
          <a:p>
            <a:r>
              <a:rPr lang="en-US" sz="3200" dirty="0" smtClean="0"/>
              <a:t>Le </a:t>
            </a:r>
            <a:r>
              <a:rPr lang="en-US" sz="3200" dirty="0" err="1" smtClean="0"/>
              <a:t>langage</a:t>
            </a:r>
            <a:r>
              <a:rPr lang="en-US" sz="3200" dirty="0" smtClean="0"/>
              <a:t> </a:t>
            </a:r>
            <a:r>
              <a:rPr lang="en-US" sz="3200" dirty="0" err="1" smtClean="0"/>
              <a:t>autour</a:t>
            </a:r>
            <a:r>
              <a:rPr lang="en-US" sz="3200" dirty="0" smtClean="0"/>
              <a:t> du handicap 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1BCF836E-4C4C-40AF-930E-45DB20435E86}"/>
              </a:ext>
            </a:extLst>
          </p:cNvPr>
          <p:cNvSpPr/>
          <p:nvPr/>
        </p:nvSpPr>
        <p:spPr>
          <a:xfrm>
            <a:off x="203243" y="1853825"/>
            <a:ext cx="56199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 smtClean="0"/>
              <a:t>La </a:t>
            </a:r>
            <a:r>
              <a:rPr lang="fr-FR" sz="2800" dirty="0"/>
              <a:t>terminologie relative au handicap évolue, c’est normal de faire des erreurs!</a:t>
            </a:r>
          </a:p>
          <a:p>
            <a:r>
              <a:rPr lang="fr-FR" sz="2800" dirty="0"/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Il est recommandé d'utiliser un </a:t>
            </a:r>
            <a:r>
              <a:rPr lang="fr-FR" sz="2800" b="1" dirty="0"/>
              <a:t>langage centrée sur la personne </a:t>
            </a:r>
            <a:r>
              <a:rPr lang="fr-FR" sz="2800" dirty="0"/>
              <a:t>plutôt que de faire référence à une personne à travers son handicap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2110" y="1273958"/>
            <a:ext cx="3017151" cy="449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276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DA152F62-0C35-4124-A50A-A6F6C553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545" y="233645"/>
            <a:ext cx="8171173" cy="1102589"/>
          </a:xfrm>
        </p:spPr>
        <p:txBody>
          <a:bodyPr/>
          <a:lstStyle/>
          <a:p>
            <a:r>
              <a:rPr lang="en-US" sz="3200" dirty="0"/>
              <a:t>Le </a:t>
            </a:r>
            <a:r>
              <a:rPr lang="en-US" sz="3200" dirty="0" err="1"/>
              <a:t>langage</a:t>
            </a:r>
            <a:r>
              <a:rPr lang="en-US" sz="3200" dirty="0"/>
              <a:t> </a:t>
            </a:r>
            <a:r>
              <a:rPr lang="en-US" sz="3200" dirty="0" err="1"/>
              <a:t>autour</a:t>
            </a:r>
            <a:r>
              <a:rPr lang="en-US" sz="3200" dirty="0"/>
              <a:t> du handicap 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B71771F9-4652-4238-BD5D-0BFA0A34D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710480"/>
              </p:ext>
            </p:extLst>
          </p:nvPr>
        </p:nvGraphicFramePr>
        <p:xfrm>
          <a:off x="492763" y="1088740"/>
          <a:ext cx="8158474" cy="515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9237">
                  <a:extLst>
                    <a:ext uri="{9D8B030D-6E8A-4147-A177-3AD203B41FA5}">
                      <a16:colId xmlns="" xmlns:a16="http://schemas.microsoft.com/office/drawing/2014/main" val="3228341991"/>
                    </a:ext>
                  </a:extLst>
                </a:gridCol>
                <a:gridCol w="4079237">
                  <a:extLst>
                    <a:ext uri="{9D8B030D-6E8A-4147-A177-3AD203B41FA5}">
                      <a16:colId xmlns="" xmlns:a16="http://schemas.microsoft.com/office/drawing/2014/main" val="663673290"/>
                    </a:ext>
                  </a:extLst>
                </a:gridCol>
              </a:tblGrid>
              <a:tr h="403754"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 smtClean="0">
                          <a:solidFill>
                            <a:schemeClr val="tx1"/>
                          </a:solidFill>
                          <a:effectLst/>
                        </a:rPr>
                        <a:t>Utilisez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</a:rPr>
                        <a:t>…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200" dirty="0">
                          <a:solidFill>
                            <a:srgbClr val="0077C8"/>
                          </a:solidFill>
                          <a:effectLst/>
                          <a:latin typeface="Nunito"/>
                          <a:ea typeface="Times New Roman"/>
                          <a:cs typeface="Arial"/>
                        </a:rPr>
                        <a:t>Plutôt que…</a:t>
                      </a:r>
                      <a:endParaRPr lang="fr-FR" sz="105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extLst>
                  <a:ext uri="{0D108BD9-81ED-4DB2-BD59-A6C34878D82A}">
                    <a16:rowId xmlns="" xmlns:a16="http://schemas.microsoft.com/office/drawing/2014/main" val="1367692463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rgbClr val="0077C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Personne ayant des difficultés à ; personne handicapée ; personnes en situation de handicap ; personne avant un handicap</a:t>
                      </a:r>
                      <a:endParaRPr lang="fr-FR" sz="100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rgbClr val="0077C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les handicapés, les infirmes, PSH</a:t>
                      </a:r>
                      <a:endParaRPr lang="fr-FR" sz="100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extLst>
                  <a:ext uri="{0D108BD9-81ED-4DB2-BD59-A6C34878D82A}">
                    <a16:rowId xmlns="" xmlns:a16="http://schemas.microsoft.com/office/drawing/2014/main" val="1353047467"/>
                  </a:ext>
                </a:extLst>
              </a:tr>
              <a:tr h="4068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r>
                        <a:rPr lang="fr-FR" sz="1400" kern="1200" dirty="0">
                          <a:solidFill>
                            <a:srgbClr val="0077C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Personne sans difficultés, personne sans handicap, personne voyante </a:t>
                      </a:r>
                      <a:endParaRPr lang="en-GB" sz="1400" kern="1200" dirty="0">
                        <a:solidFill>
                          <a:srgbClr val="0077C8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>
                          <a:solidFill>
                            <a:srgbClr val="0077C8"/>
                          </a:solidFill>
                          <a:effectLst/>
                          <a:latin typeface="Nunito"/>
                          <a:ea typeface="Times New Roman"/>
                          <a:cs typeface="Arial"/>
                        </a:rPr>
                        <a:t>Une personne normale </a:t>
                      </a:r>
                      <a:endParaRPr lang="fr-FR" sz="100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extLst>
                  <a:ext uri="{0D108BD9-81ED-4DB2-BD59-A6C34878D82A}">
                    <a16:rowId xmlns="" xmlns:a16="http://schemas.microsoft.com/office/drawing/2014/main" val="856767089"/>
                  </a:ext>
                </a:extLst>
              </a:tr>
              <a:tr h="103054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rgbClr val="0077C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Personne ayant un trouble psychosociale, ou un trouble psychiatrique ou un problème de santé mentale</a:t>
                      </a:r>
                      <a:endParaRPr lang="fr-FR" sz="100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>
                          <a:solidFill>
                            <a:srgbClr val="0077C8"/>
                          </a:solidFill>
                          <a:effectLst/>
                          <a:latin typeface="Nunito"/>
                          <a:ea typeface="Times New Roman"/>
                          <a:cs typeface="Arial"/>
                        </a:rPr>
                        <a:t>« Malade mental » ou « fou » </a:t>
                      </a:r>
                      <a:endParaRPr lang="fr-FR" sz="100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extLst>
                  <a:ext uri="{0D108BD9-81ED-4DB2-BD59-A6C34878D82A}">
                    <a16:rowId xmlns="" xmlns:a16="http://schemas.microsoft.com/office/drawing/2014/main" val="4046087796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rgbClr val="0077C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Personne présentant des troubles intellectuels ou des troubles de l'apprentissage </a:t>
                      </a:r>
                      <a:endParaRPr lang="fr-FR" sz="100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>
                          <a:solidFill>
                            <a:srgbClr val="0077C8"/>
                          </a:solidFill>
                          <a:effectLst/>
                          <a:latin typeface="Nunito"/>
                          <a:ea typeface="Times New Roman"/>
                          <a:cs typeface="Arial"/>
                        </a:rPr>
                        <a:t>Handicapé mental ou retardé </a:t>
                      </a:r>
                      <a:endParaRPr lang="fr-FR" sz="100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extLst>
                  <a:ext uri="{0D108BD9-81ED-4DB2-BD59-A6C34878D82A}">
                    <a16:rowId xmlns="" xmlns:a16="http://schemas.microsoft.com/office/drawing/2014/main" val="2445543137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rgbClr val="0077C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Personne aveugle, personne ayant des difficultés à voir, personne malvoyante </a:t>
                      </a:r>
                      <a:endParaRPr lang="fr-FR" sz="100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rgbClr val="0077C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les aveugles ; les malvoyants </a:t>
                      </a:r>
                      <a:endParaRPr lang="fr-FR" sz="100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extLst>
                  <a:ext uri="{0D108BD9-81ED-4DB2-BD59-A6C34878D82A}">
                    <a16:rowId xmlns="" xmlns:a16="http://schemas.microsoft.com/office/drawing/2014/main" val="3348731985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rgbClr val="0077C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Personne sourde, personne malentendante ; </a:t>
                      </a:r>
                      <a:endParaRPr lang="fr-FR" sz="100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rgbClr val="0077C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souffre de surdité, les sourds, les sourds et muets, les sourds-muets </a:t>
                      </a:r>
                      <a:endParaRPr lang="fr-FR" sz="1000" dirty="0">
                        <a:effectLst/>
                        <a:latin typeface="Nunito"/>
                        <a:ea typeface="Nunito"/>
                        <a:cs typeface="Times New Roman"/>
                      </a:endParaRPr>
                    </a:p>
                  </a:txBody>
                  <a:tcPr marL="29845" marR="29845" marT="9525" marB="0"/>
                </a:tc>
                <a:extLst>
                  <a:ext uri="{0D108BD9-81ED-4DB2-BD59-A6C34878D82A}">
                    <a16:rowId xmlns="" xmlns:a16="http://schemas.microsoft.com/office/drawing/2014/main" val="2276624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3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Obj</a:t>
            </a:r>
            <a:r>
              <a:rPr lang="fr-FR" sz="3200" dirty="0" smtClean="0"/>
              <a:t>e</a:t>
            </a:r>
            <a:r>
              <a:rPr lang="en-GB" dirty="0" err="1" smtClean="0"/>
              <a:t>ctifs</a:t>
            </a:r>
            <a:r>
              <a:rPr lang="en-GB" dirty="0" smtClean="0"/>
              <a:t> de la session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Définition du handicap selon la description du UNCRPD</a:t>
            </a:r>
            <a:endParaRPr lang="en-GB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Identification des Obstacles </a:t>
            </a:r>
            <a:r>
              <a:rPr lang="fr-FR" sz="2800" dirty="0" smtClean="0"/>
              <a:t>rencontrés </a:t>
            </a:r>
            <a:r>
              <a:rPr lang="fr-FR" sz="2800" dirty="0"/>
              <a:t>par les personnes handicapées dans l’action humanitaire et comment les réduire </a:t>
            </a:r>
            <a:endParaRPr lang="en-GB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Utilisation d’un langage contextuellement </a:t>
            </a:r>
            <a:r>
              <a:rPr lang="fr-FR" sz="2800" dirty="0" smtClean="0"/>
              <a:t>approprié  </a:t>
            </a:r>
            <a:r>
              <a:rPr lang="fr-FR" sz="2800" dirty="0"/>
              <a:t>lors d’échanges autour du handicap </a:t>
            </a:r>
            <a:endParaRPr lang="en-GB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D77263A-11E4-4EB3-825E-878A5FD52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Compréhension</a:t>
            </a:r>
            <a:r>
              <a:rPr lang="en-GB" dirty="0" smtClean="0"/>
              <a:t> du handicap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B874260-75E5-4E35-A94D-98ABF19B7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3</a:t>
            </a:fld>
            <a:endParaRPr lang="fr-FR" dirty="0"/>
          </a:p>
        </p:txBody>
      </p:sp>
      <p:pic>
        <p:nvPicPr>
          <p:cNvPr id="5" name="Content Placeholder 4" descr=" A picture of 6 blind men feeling an elephant for the first time and what they are imagining in their minds.">
            <a:extLst>
              <a:ext uri="{FF2B5EF4-FFF2-40B4-BE49-F238E27FC236}">
                <a16:creationId xmlns="" xmlns:a16="http://schemas.microsoft.com/office/drawing/2014/main" id="{A36467EA-EDB6-4ED4-AA17-0536CD5C0F6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53826"/>
            <a:ext cx="8039674" cy="4514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44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ea typeface="Verdana" panose="020B0604030504040204" pitchFamily="34" charset="0"/>
              </a:rPr>
              <a:t>Le </a:t>
            </a:r>
            <a:r>
              <a:rPr lang="en-GB" sz="3200" dirty="0" err="1" smtClean="0">
                <a:ea typeface="Verdana" panose="020B0604030504040204" pitchFamily="34" charset="0"/>
              </a:rPr>
              <a:t>changement</a:t>
            </a:r>
            <a:r>
              <a:rPr lang="en-GB" sz="3200" dirty="0" smtClean="0">
                <a:ea typeface="Verdana" panose="020B0604030504040204" pitchFamily="34" charset="0"/>
              </a:rPr>
              <a:t> de </a:t>
            </a:r>
            <a:r>
              <a:rPr lang="en-GB" sz="3200" dirty="0" err="1" smtClean="0">
                <a:ea typeface="Verdana" panose="020B0604030504040204" pitchFamily="34" charset="0"/>
              </a:rPr>
              <a:t>paradigme</a:t>
            </a:r>
            <a:r>
              <a:rPr lang="en-GB" sz="3200" dirty="0" smtClean="0">
                <a:ea typeface="Verdana" panose="020B0604030504040204" pitchFamily="34" charset="0"/>
              </a:rPr>
              <a:t> des concepts du </a:t>
            </a:r>
            <a:r>
              <a:rPr lang="en-GB" sz="3200" dirty="0" err="1" smtClean="0">
                <a:ea typeface="Verdana" panose="020B0604030504040204" pitchFamily="34" charset="0"/>
              </a:rPr>
              <a:t>hancidap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2DE511E-BAB3-47F8-B45D-5077DCC8E6B2}"/>
              </a:ext>
            </a:extLst>
          </p:cNvPr>
          <p:cNvSpPr/>
          <p:nvPr/>
        </p:nvSpPr>
        <p:spPr>
          <a:xfrm>
            <a:off x="476858" y="1592139"/>
            <a:ext cx="4349103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Verdana" panose="020B0604030504040204" pitchFamily="34" charset="0"/>
              </a:rPr>
              <a:t>Le handicap </a:t>
            </a:r>
            <a:r>
              <a:rPr lang="en-US" sz="2400" dirty="0" err="1" smtClean="0">
                <a:ea typeface="Verdana" panose="020B0604030504040204" pitchFamily="34" charset="0"/>
              </a:rPr>
              <a:t>est</a:t>
            </a:r>
            <a:r>
              <a:rPr lang="en-US" sz="2400" dirty="0" smtClean="0">
                <a:ea typeface="Verdana" panose="020B0604030504040204" pitchFamily="34" charset="0"/>
              </a:rPr>
              <a:t> un concept </a:t>
            </a:r>
            <a:r>
              <a:rPr lang="en-US" sz="2400" dirty="0" err="1" smtClean="0">
                <a:ea typeface="Verdana" panose="020B0604030504040204" pitchFamily="34" charset="0"/>
              </a:rPr>
              <a:t>évo</a:t>
            </a:r>
            <a:r>
              <a:rPr lang="fr-FR" sz="2400" dirty="0" smtClean="0">
                <a:ea typeface="Verdana" panose="020B0604030504040204" pitchFamily="34" charset="0"/>
              </a:rPr>
              <a:t>l</a:t>
            </a:r>
            <a:r>
              <a:rPr lang="en-US" sz="2400" dirty="0" err="1" smtClean="0">
                <a:ea typeface="Verdana" panose="020B0604030504040204" pitchFamily="34" charset="0"/>
              </a:rPr>
              <a:t>utif</a:t>
            </a:r>
            <a:r>
              <a:rPr lang="en-US" sz="2400" dirty="0" smtClean="0">
                <a:ea typeface="Verdana" panose="020B0604030504040204" pitchFamily="34" charset="0"/>
              </a:rPr>
              <a:t> et multi-</a:t>
            </a:r>
            <a:r>
              <a:rPr lang="en-US" sz="2400" dirty="0" err="1" smtClean="0">
                <a:ea typeface="Verdana" panose="020B0604030504040204" pitchFamily="34" charset="0"/>
              </a:rPr>
              <a:t>dimensionnel</a:t>
            </a:r>
            <a:r>
              <a:rPr lang="en-US" sz="2400" dirty="0" smtClean="0">
                <a:ea typeface="Verdana" panose="020B0604030504040204" pitchFamily="34" charset="0"/>
              </a:rPr>
              <a:t> (continuum</a:t>
            </a:r>
            <a:r>
              <a:rPr lang="en-US" sz="2400" dirty="0">
                <a:ea typeface="Verdana" panose="020B0604030504040204" pitchFamily="34" charset="0"/>
              </a:rPr>
              <a:t>)</a:t>
            </a:r>
            <a:endParaRPr lang="en-GB" sz="2400" dirty="0">
              <a:ea typeface="Verdana" panose="020B060403050404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Verdana" panose="020B0604030504040204" pitchFamily="34" charset="0"/>
              </a:rPr>
              <a:t>Les </a:t>
            </a:r>
            <a:r>
              <a:rPr lang="en-US" sz="2400" dirty="0" err="1" smtClean="0">
                <a:ea typeface="Verdana" panose="020B0604030504040204" pitchFamily="34" charset="0"/>
              </a:rPr>
              <a:t>différents</a:t>
            </a:r>
            <a:r>
              <a:rPr lang="en-US" sz="2400" dirty="0" smtClean="0">
                <a:ea typeface="Verdana" panose="020B0604030504040204" pitchFamily="34" charset="0"/>
              </a:rPr>
              <a:t> handicaps ne </a:t>
            </a:r>
            <a:r>
              <a:rPr lang="en-US" sz="2400" dirty="0" err="1" smtClean="0">
                <a:ea typeface="Verdana" panose="020B0604030504040204" pitchFamily="34" charset="0"/>
              </a:rPr>
              <a:t>sont</a:t>
            </a:r>
            <a:r>
              <a:rPr lang="en-US" sz="2400" dirty="0" smtClean="0">
                <a:ea typeface="Verdana" panose="020B0604030504040204" pitchFamily="34" charset="0"/>
              </a:rPr>
              <a:t> pas </a:t>
            </a:r>
            <a:r>
              <a:rPr lang="en-US" sz="2400" dirty="0" err="1" smtClean="0">
                <a:ea typeface="Verdana" panose="020B0604030504040204" pitchFamily="34" charset="0"/>
              </a:rPr>
              <a:t>toujours</a:t>
            </a:r>
            <a:r>
              <a:rPr lang="en-US" sz="2400" dirty="0" smtClean="0"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ea typeface="Verdana" panose="020B0604030504040204" pitchFamily="34" charset="0"/>
              </a:rPr>
              <a:t>visibles</a:t>
            </a:r>
            <a:endParaRPr lang="en-US" sz="2400" dirty="0">
              <a:ea typeface="Verdan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Verdana" panose="020B0604030504040204" pitchFamily="34" charset="0"/>
              </a:rPr>
              <a:t>Le handicap </a:t>
            </a:r>
            <a:r>
              <a:rPr lang="en-US" sz="2400" dirty="0" err="1" smtClean="0">
                <a:ea typeface="Verdana" panose="020B0604030504040204" pitchFamily="34" charset="0"/>
              </a:rPr>
              <a:t>est</a:t>
            </a:r>
            <a:r>
              <a:rPr lang="en-US" sz="2400" dirty="0" smtClean="0"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ea typeface="Verdana" panose="020B0604030504040204" pitchFamily="34" charset="0"/>
              </a:rPr>
              <a:t>lié</a:t>
            </a:r>
            <a:r>
              <a:rPr lang="en-US" sz="2400" dirty="0" smtClean="0">
                <a:ea typeface="Verdana" panose="020B0604030504040204" pitchFamily="34" charset="0"/>
              </a:rPr>
              <a:t> au </a:t>
            </a:r>
            <a:r>
              <a:rPr lang="en-US" sz="2400" dirty="0" err="1" smtClean="0">
                <a:ea typeface="Verdana" panose="020B0604030504040204" pitchFamily="34" charset="0"/>
              </a:rPr>
              <a:t>contexte</a:t>
            </a:r>
            <a:r>
              <a:rPr lang="en-US" sz="2400" dirty="0" smtClean="0">
                <a:ea typeface="Verdana" panose="020B0604030504040204" pitchFamily="34" charset="0"/>
              </a:rPr>
              <a:t> et </a:t>
            </a:r>
            <a:r>
              <a:rPr lang="en-US" sz="2400" dirty="0" err="1" smtClean="0">
                <a:ea typeface="Verdana" panose="020B0604030504040204" pitchFamily="34" charset="0"/>
              </a:rPr>
              <a:t>est</a:t>
            </a:r>
            <a:r>
              <a:rPr lang="en-US" sz="2400" dirty="0" smtClean="0"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ea typeface="Verdana" panose="020B0604030504040204" pitchFamily="34" charset="0"/>
              </a:rPr>
              <a:t>influencé</a:t>
            </a:r>
            <a:r>
              <a:rPr lang="en-US" sz="2400" dirty="0" smtClean="0">
                <a:ea typeface="Verdana" panose="020B0604030504040204" pitchFamily="34" charset="0"/>
              </a:rPr>
              <a:t> par des </a:t>
            </a:r>
            <a:r>
              <a:rPr lang="en-US" sz="2400" dirty="0" err="1" smtClean="0">
                <a:ea typeface="Verdana" panose="020B0604030504040204" pitchFamily="34" charset="0"/>
              </a:rPr>
              <a:t>normes</a:t>
            </a:r>
            <a:r>
              <a:rPr lang="en-US" sz="2400" dirty="0" smtClean="0"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ea typeface="Verdana" panose="020B0604030504040204" pitchFamily="34" charset="0"/>
              </a:rPr>
              <a:t>culturelles</a:t>
            </a:r>
            <a:endParaRPr lang="en-US" sz="2400" dirty="0">
              <a:ea typeface="Verdan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ea typeface="Verdana" panose="020B0604030504040204" pitchFamily="34" charset="0"/>
              </a:rPr>
              <a:t>Avec le temps, </a:t>
            </a:r>
            <a:r>
              <a:rPr lang="en-GB" sz="2400" dirty="0" err="1" smtClean="0">
                <a:ea typeface="Verdana" panose="020B0604030504040204" pitchFamily="34" charset="0"/>
              </a:rPr>
              <a:t>il</a:t>
            </a:r>
            <a:r>
              <a:rPr lang="en-GB" sz="2400" dirty="0" smtClean="0">
                <a:ea typeface="Verdana" panose="020B0604030504040204" pitchFamily="34" charset="0"/>
              </a:rPr>
              <a:t> y a </a:t>
            </a:r>
            <a:r>
              <a:rPr lang="en-GB" sz="2400" dirty="0" err="1" smtClean="0">
                <a:ea typeface="Verdana" panose="020B0604030504040204" pitchFamily="34" charset="0"/>
              </a:rPr>
              <a:t>eu</a:t>
            </a:r>
            <a:r>
              <a:rPr lang="en-GB" sz="2400" dirty="0" smtClean="0">
                <a:ea typeface="Verdana" panose="020B0604030504040204" pitchFamily="34" charset="0"/>
              </a:rPr>
              <a:t> un </a:t>
            </a:r>
            <a:r>
              <a:rPr lang="en-GB" sz="2400" dirty="0" err="1" smtClean="0">
                <a:ea typeface="Verdana" panose="020B0604030504040204" pitchFamily="34" charset="0"/>
              </a:rPr>
              <a:t>changement</a:t>
            </a:r>
            <a:r>
              <a:rPr lang="en-GB" sz="2400" dirty="0" smtClean="0">
                <a:ea typeface="Verdana" panose="020B0604030504040204" pitchFamily="34" charset="0"/>
              </a:rPr>
              <a:t> de </a:t>
            </a:r>
            <a:r>
              <a:rPr lang="en-GB" sz="2400" dirty="0" err="1" smtClean="0">
                <a:ea typeface="Verdana" panose="020B0604030504040204" pitchFamily="34" charset="0"/>
              </a:rPr>
              <a:t>paradigme</a:t>
            </a:r>
            <a:r>
              <a:rPr lang="en-GB" sz="2400" dirty="0" smtClean="0">
                <a:ea typeface="Verdana" panose="020B0604030504040204" pitchFamily="34" charset="0"/>
              </a:rPr>
              <a:t> sur la </a:t>
            </a:r>
            <a:r>
              <a:rPr lang="en-GB" sz="2400" dirty="0" err="1" smtClean="0">
                <a:ea typeface="Verdana" panose="020B0604030504040204" pitchFamily="34" charset="0"/>
              </a:rPr>
              <a:t>compréhension</a:t>
            </a:r>
            <a:r>
              <a:rPr lang="en-GB" sz="2400" dirty="0" smtClean="0">
                <a:ea typeface="Verdana" panose="020B0604030504040204" pitchFamily="34" charset="0"/>
              </a:rPr>
              <a:t> du handicap</a:t>
            </a:r>
            <a:endParaRPr lang="en-GB" sz="2400" dirty="0">
              <a:ea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105" y="1178750"/>
            <a:ext cx="3195355" cy="239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8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sz="3200" dirty="0" err="1" smtClean="0"/>
              <a:t>Approche</a:t>
            </a:r>
            <a:r>
              <a:rPr lang="en-GB" sz="3200" dirty="0" smtClean="0"/>
              <a:t> </a:t>
            </a:r>
            <a:r>
              <a:rPr lang="en-GB" sz="3200" dirty="0" err="1" smtClean="0"/>
              <a:t>caritative</a:t>
            </a:r>
            <a:r>
              <a:rPr lang="en-GB" sz="3200" dirty="0" smtClean="0"/>
              <a:t> 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Idée que certaines activités </a:t>
            </a:r>
            <a:r>
              <a:rPr lang="fr-FR" sz="2800" u="sng" dirty="0"/>
              <a:t>aident</a:t>
            </a:r>
            <a:r>
              <a:rPr lang="fr-FR" sz="2800" dirty="0"/>
              <a:t> une personne handicapée. Cette personne est considérée comme </a:t>
            </a:r>
            <a:r>
              <a:rPr lang="fr-FR" sz="2800" u="sng" dirty="0"/>
              <a:t>démunie</a:t>
            </a:r>
            <a:r>
              <a:rPr lang="fr-FR" sz="2800" dirty="0"/>
              <a:t> et en retrait de la </a:t>
            </a:r>
            <a:r>
              <a:rPr lang="fr-FR" sz="2800" u="sng" dirty="0"/>
              <a:t>norme</a:t>
            </a:r>
            <a:r>
              <a:rPr lang="fr-FR" sz="2800" dirty="0"/>
              <a:t> sociétale</a:t>
            </a:r>
            <a:endParaRPr lang="en-GB" sz="2800" dirty="0"/>
          </a:p>
          <a:p>
            <a:r>
              <a:rPr lang="en-US" sz="2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B0FDB32-C4E8-4AD7-944A-C62B3D851790}"/>
              </a:ext>
            </a:extLst>
          </p:cNvPr>
          <p:cNvSpPr/>
          <p:nvPr/>
        </p:nvSpPr>
        <p:spPr>
          <a:xfrm>
            <a:off x="518250" y="3524241"/>
            <a:ext cx="7814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Caractéristiques</a:t>
            </a:r>
            <a:endParaRPr lang="en-GB" sz="2000" dirty="0"/>
          </a:p>
          <a:p>
            <a:pPr lvl="0"/>
            <a:r>
              <a:rPr lang="fr-FR" sz="2000" dirty="0"/>
              <a:t>Les personnes handicapées sont perçues comme “malchanceuse”, “dépendantes” et “démunies”</a:t>
            </a:r>
            <a:endParaRPr lang="en-GB" sz="2000" dirty="0"/>
          </a:p>
          <a:p>
            <a:pPr lvl="0"/>
            <a:r>
              <a:rPr lang="fr-FR" sz="2000" dirty="0"/>
              <a:t>Les personnes handicapées sont perçues comme ayant besoin de pitié et de charité </a:t>
            </a:r>
            <a:endParaRPr lang="en-GB" sz="2000" dirty="0"/>
          </a:p>
          <a:p>
            <a:pPr lvl="0"/>
            <a:r>
              <a:rPr lang="fr-FR" sz="2000" dirty="0"/>
              <a:t>Les personnes handicapées sont perçues comme et isolées dans un groupe distinct.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7299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 err="1" smtClean="0"/>
              <a:t>Approche</a:t>
            </a:r>
            <a:r>
              <a:rPr lang="en-GB" dirty="0" smtClean="0"/>
              <a:t> </a:t>
            </a:r>
            <a:r>
              <a:rPr lang="en-GB" dirty="0" err="1" smtClean="0"/>
              <a:t>médicale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91824E7-5B18-4CFC-81ED-0ACF67E65148}"/>
              </a:ext>
            </a:extLst>
          </p:cNvPr>
          <p:cNvSpPr/>
          <p:nvPr/>
        </p:nvSpPr>
        <p:spPr>
          <a:xfrm>
            <a:off x="492763" y="1538790"/>
            <a:ext cx="81584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>
                <a:latin typeface="+mj-lt"/>
                <a:ea typeface="Verdana" panose="020B0604030504040204" pitchFamily="34" charset="0"/>
              </a:rPr>
              <a:t>Idée que certaines activités permettent de </a:t>
            </a:r>
            <a:r>
              <a:rPr lang="fr-FR" sz="2800" u="sng" dirty="0">
                <a:latin typeface="+mj-lt"/>
                <a:ea typeface="Verdana" panose="020B0604030504040204" pitchFamily="34" charset="0"/>
              </a:rPr>
              <a:t>soigner</a:t>
            </a:r>
            <a:r>
              <a:rPr lang="fr-FR" sz="2800" dirty="0">
                <a:latin typeface="+mj-lt"/>
                <a:ea typeface="Verdana" panose="020B0604030504040204" pitchFamily="34" charset="0"/>
              </a:rPr>
              <a:t> une personne handicapée, considérée comme </a:t>
            </a:r>
            <a:r>
              <a:rPr lang="fr-FR" sz="2800" u="sng" dirty="0">
                <a:latin typeface="+mj-lt"/>
                <a:ea typeface="Verdana" panose="020B0604030504040204" pitchFamily="34" charset="0"/>
              </a:rPr>
              <a:t>malade</a:t>
            </a:r>
            <a:r>
              <a:rPr lang="fr-FR" sz="2800" dirty="0">
                <a:latin typeface="+mj-lt"/>
                <a:ea typeface="Verdana" panose="020B0604030504040204" pitchFamily="34" charset="0"/>
              </a:rPr>
              <a:t>, afin qu’elle soit intégrée à la </a:t>
            </a:r>
            <a:r>
              <a:rPr lang="fr-FR" sz="2800" u="sng" dirty="0">
                <a:latin typeface="+mj-lt"/>
                <a:ea typeface="Verdana" panose="020B0604030504040204" pitchFamily="34" charset="0"/>
              </a:rPr>
              <a:t>norme </a:t>
            </a:r>
            <a:r>
              <a:rPr lang="fr-FR" sz="2800" dirty="0">
                <a:latin typeface="+mj-lt"/>
                <a:ea typeface="Verdana" panose="020B0604030504040204" pitchFamily="34" charset="0"/>
              </a:rPr>
              <a:t>sociétale.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B0FDB32-C4E8-4AD7-944A-C62B3D851790}"/>
              </a:ext>
            </a:extLst>
          </p:cNvPr>
          <p:cNvSpPr/>
          <p:nvPr/>
        </p:nvSpPr>
        <p:spPr>
          <a:xfrm>
            <a:off x="566555" y="3439740"/>
            <a:ext cx="78146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Caractéristiques </a:t>
            </a:r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/>
              <a:t>Perçoit le handicap comme un problème inhérent à la personne</a:t>
            </a:r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/>
              <a:t>Se concentre sur le handicap de la personne comme étant l’obstacle </a:t>
            </a:r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/>
              <a:t>Cherche à “guérir” ou “améliorer” l’individu pour l’intégrer à la société  </a:t>
            </a:r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/>
              <a:t>Définit la personne handicapée comme un patient avec des besoins médicaux	</a:t>
            </a:r>
            <a:r>
              <a:rPr lang="fr-FR" sz="2000" dirty="0" smtClean="0">
                <a:ea typeface="Verdana" panose="020B0604030504040204" pitchFamily="34" charset="0"/>
              </a:rPr>
              <a:t>	</a:t>
            </a:r>
            <a:endParaRPr lang="fr-FR" sz="2000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612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 err="1" smtClean="0"/>
              <a:t>Approche</a:t>
            </a:r>
            <a:r>
              <a:rPr lang="en-GB" dirty="0" smtClean="0"/>
              <a:t> </a:t>
            </a:r>
            <a:r>
              <a:rPr lang="en-GB" dirty="0" err="1" smtClean="0"/>
              <a:t>sociale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Idée que le problème réside dans la société, et qu’à cause </a:t>
            </a:r>
            <a:r>
              <a:rPr lang="fr-FR" sz="2800" dirty="0" smtClean="0"/>
              <a:t>d’obstacles</a:t>
            </a:r>
            <a:r>
              <a:rPr lang="fr-FR" sz="2800" dirty="0"/>
              <a:t>, </a:t>
            </a:r>
            <a:r>
              <a:rPr lang="fr-FR" sz="2800" dirty="0" smtClean="0"/>
              <a:t>qu’ils </a:t>
            </a:r>
            <a:r>
              <a:rPr lang="fr-FR" sz="2800" dirty="0"/>
              <a:t>soient </a:t>
            </a:r>
            <a:r>
              <a:rPr lang="fr-FR" sz="2800" dirty="0" smtClean="0"/>
              <a:t>sociaux, institutionnels, </a:t>
            </a:r>
            <a:r>
              <a:rPr lang="fr-FR" sz="2800" dirty="0"/>
              <a:t>économiques ou politiques, les personnes handicapées sont exclues.  </a:t>
            </a:r>
            <a:endParaRPr lang="en-GB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B0FDB32-C4E8-4AD7-944A-C62B3D851790}"/>
              </a:ext>
            </a:extLst>
          </p:cNvPr>
          <p:cNvSpPr/>
          <p:nvPr/>
        </p:nvSpPr>
        <p:spPr>
          <a:xfrm>
            <a:off x="664674" y="3072348"/>
            <a:ext cx="78146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/>
              <a:t>Caractéristiques</a:t>
            </a:r>
            <a:r>
              <a:rPr lang="en-US" sz="2000" b="1" dirty="0"/>
              <a:t> </a:t>
            </a:r>
            <a:endParaRPr lang="en-GB" sz="2000" dirty="0"/>
          </a:p>
          <a:p>
            <a:r>
              <a:rPr lang="fr-FR" sz="2000" dirty="0" smtClean="0">
                <a:ea typeface="Verdana" panose="020B0604030504040204" pitchFamily="34" charset="0"/>
              </a:rPr>
              <a:t>• Se concentre </a:t>
            </a:r>
            <a:r>
              <a:rPr lang="fr-FR" sz="2000" dirty="0">
                <a:ea typeface="Verdana" panose="020B0604030504040204" pitchFamily="34" charset="0"/>
              </a:rPr>
              <a:t>sur la société, et non pas les personnes handicapées, comme étant au cœur du problème </a:t>
            </a:r>
          </a:p>
          <a:p>
            <a:r>
              <a:rPr lang="fr-FR" sz="2000" dirty="0" smtClean="0">
                <a:ea typeface="Verdana" panose="020B0604030504040204" pitchFamily="34" charset="0"/>
              </a:rPr>
              <a:t>• Considère </a:t>
            </a:r>
            <a:r>
              <a:rPr lang="fr-FR" sz="2000" dirty="0">
                <a:ea typeface="Verdana" panose="020B0604030504040204" pitchFamily="34" charset="0"/>
              </a:rPr>
              <a:t>les personnes handicapées comme faisant parties de la société plutôt que comme en étant exclues. </a:t>
            </a:r>
          </a:p>
          <a:p>
            <a:r>
              <a:rPr lang="fr-FR" sz="2000" dirty="0" smtClean="0">
                <a:ea typeface="Verdana" panose="020B0604030504040204" pitchFamily="34" charset="0"/>
              </a:rPr>
              <a:t>• Perçoit </a:t>
            </a:r>
            <a:r>
              <a:rPr lang="fr-FR" sz="2000" dirty="0">
                <a:ea typeface="Verdana" panose="020B0604030504040204" pitchFamily="34" charset="0"/>
              </a:rPr>
              <a:t>le handicap comme la conséquence sociale d’une déficience. </a:t>
            </a:r>
          </a:p>
          <a:p>
            <a:r>
              <a:rPr lang="fr-FR" sz="2000" dirty="0" smtClean="0">
                <a:ea typeface="Verdana" panose="020B0604030504040204" pitchFamily="34" charset="0"/>
              </a:rPr>
              <a:t>• Les </a:t>
            </a:r>
            <a:r>
              <a:rPr lang="fr-FR" sz="2000" dirty="0">
                <a:ea typeface="Verdana" panose="020B0604030504040204" pitchFamily="34" charset="0"/>
              </a:rPr>
              <a:t>activités se concentrent sur l’identification et la suppression des </a:t>
            </a:r>
            <a:r>
              <a:rPr lang="fr-FR" sz="2000" dirty="0" smtClean="0">
                <a:ea typeface="Verdana" panose="020B0604030504040204" pitchFamily="34" charset="0"/>
              </a:rPr>
              <a:t>obstacles comportementaux environnementaux </a:t>
            </a:r>
            <a:r>
              <a:rPr lang="fr-FR" sz="2000" dirty="0">
                <a:ea typeface="Verdana" panose="020B0604030504040204" pitchFamily="34" charset="0"/>
              </a:rPr>
              <a:t>et </a:t>
            </a:r>
            <a:r>
              <a:rPr lang="fr-FR" sz="2000" dirty="0" smtClean="0">
                <a:ea typeface="Verdana" panose="020B0604030504040204" pitchFamily="34" charset="0"/>
              </a:rPr>
              <a:t>institutionnels </a:t>
            </a:r>
            <a:r>
              <a:rPr lang="fr-FR" sz="2000" dirty="0">
                <a:ea typeface="Verdana" panose="020B0604030504040204" pitchFamily="34" charset="0"/>
              </a:rPr>
              <a:t>qui empêchent l’inclusion.</a:t>
            </a:r>
          </a:p>
          <a:p>
            <a:r>
              <a:rPr lang="fr-FR" sz="2000" dirty="0" smtClean="0">
                <a:ea typeface="Verdana" panose="020B0604030504040204" pitchFamily="34" charset="0"/>
              </a:rPr>
              <a:t>• Les </a:t>
            </a:r>
            <a:r>
              <a:rPr lang="fr-FR" sz="2000" dirty="0">
                <a:ea typeface="Verdana" panose="020B0604030504040204" pitchFamily="34" charset="0"/>
              </a:rPr>
              <a:t>besoins des personnes handicapées sont les mêmes que les personnes sans handicap</a:t>
            </a:r>
          </a:p>
        </p:txBody>
      </p:sp>
    </p:spTree>
    <p:extLst>
      <p:ext uri="{BB962C8B-B14F-4D97-AF65-F5344CB8AC3E}">
        <p14:creationId xmlns:p14="http://schemas.microsoft.com/office/powerpoint/2010/main" val="2820853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fr-FR" dirty="0"/>
              <a:t>Approche </a:t>
            </a:r>
            <a:r>
              <a:rPr lang="fr-FR" dirty="0" smtClean="0"/>
              <a:t>éclairée par </a:t>
            </a:r>
            <a:r>
              <a:rPr lang="fr-FR" dirty="0"/>
              <a:t>les droits de l’homme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Idée de se concentrer sur l’équité et sur les droits, et chercher à inclure l’ensemble de la population de manière égalitaire dans la société, quels que soient les antécédents ou caractéristiques. </a:t>
            </a:r>
            <a:endParaRPr lang="en-GB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B0FDB32-C4E8-4AD7-944A-C62B3D851790}"/>
              </a:ext>
            </a:extLst>
          </p:cNvPr>
          <p:cNvSpPr/>
          <p:nvPr/>
        </p:nvSpPr>
        <p:spPr>
          <a:xfrm>
            <a:off x="664674" y="3018723"/>
            <a:ext cx="78146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000" dirty="0" smtClean="0"/>
              <a:t>Caractéristiques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Les </a:t>
            </a:r>
            <a:r>
              <a:rPr lang="fr-FR" sz="2000" dirty="0"/>
              <a:t>lois et politiques doivent s’assurer de la suppression des </a:t>
            </a:r>
            <a:r>
              <a:rPr lang="fr-FR" sz="2000" dirty="0" smtClean="0"/>
              <a:t>obstacles </a:t>
            </a:r>
            <a:r>
              <a:rPr lang="fr-FR" sz="2000" dirty="0"/>
              <a:t>créées par la société </a:t>
            </a:r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/>
              <a:t>Une aide pour un accès égalitaire </a:t>
            </a:r>
            <a:r>
              <a:rPr lang="fr-FR" sz="2000" dirty="0" smtClean="0"/>
              <a:t>est </a:t>
            </a:r>
            <a:r>
              <a:rPr lang="fr-FR" sz="2000" dirty="0"/>
              <a:t>un droit de l’homme fondamental que tout individu peut revendiquer </a:t>
            </a:r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/>
              <a:t>Les deux principaux éléments de l’approche fondée sur les droits de l’homme sont l’autonomisation et la redevabilité</a:t>
            </a:r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/>
              <a:t>L’autonomisation fait référence à la participation des personnes handicapées en tant que partie prenante active </a:t>
            </a:r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000" dirty="0"/>
              <a:t>La redevabilité concerne le devoir des institutions et structures publiques à mettre en œuvre ces droits et justifier de </a:t>
            </a:r>
            <a:r>
              <a:rPr lang="fr-FR" sz="2000" dirty="0" smtClean="0"/>
              <a:t>leur qualité </a:t>
            </a:r>
            <a:r>
              <a:rPr lang="fr-FR" sz="2000" dirty="0"/>
              <a:t>et quantité.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47472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ea typeface="Verdana" panose="020B0604030504040204" pitchFamily="34" charset="0"/>
              </a:rPr>
              <a:t>UNCRPD </a:t>
            </a:r>
            <a:r>
              <a:rPr lang="en-GB" sz="2800" dirty="0" err="1" smtClean="0">
                <a:ea typeface="Verdana" panose="020B0604030504040204" pitchFamily="34" charset="0"/>
              </a:rPr>
              <a:t>Définition</a:t>
            </a:r>
            <a:r>
              <a:rPr lang="en-GB" sz="2800" dirty="0" smtClean="0">
                <a:ea typeface="Verdana" panose="020B0604030504040204" pitchFamily="34" charset="0"/>
              </a:rPr>
              <a:t> du Handicap 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6819578-5423-4F69-8B7A-D3E3D7F9651F}"/>
              </a:ext>
            </a:extLst>
          </p:cNvPr>
          <p:cNvSpPr/>
          <p:nvPr/>
        </p:nvSpPr>
        <p:spPr>
          <a:xfrm>
            <a:off x="476546" y="1448780"/>
            <a:ext cx="83259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smtClean="0"/>
              <a:t>Par </a:t>
            </a:r>
            <a:r>
              <a:rPr lang="fr-FR" sz="2800" dirty="0"/>
              <a:t>personnes handicapées on entend des personnes qui présentent des incapacités physiques, mentales, intellectuelles ou sensorielles durables dont l’interaction avec diverses barrières peut faire obstacle à leur pleine et effective participation à la société sur la base de l’égalité avec les autres. </a:t>
            </a:r>
            <a:endParaRPr lang="fr-FR" sz="2800" dirty="0" smtClean="0"/>
          </a:p>
          <a:p>
            <a:pPr algn="ctr"/>
            <a:r>
              <a:rPr lang="fr-FR" sz="2800" b="1" dirty="0" smtClean="0">
                <a:ea typeface="Verdana" panose="020B0604030504040204" pitchFamily="34" charset="0"/>
              </a:rPr>
              <a:t>Handicap </a:t>
            </a:r>
            <a:r>
              <a:rPr lang="en-GB" sz="2800" b="1" dirty="0" smtClean="0">
                <a:ea typeface="Verdana" panose="020B0604030504040204" pitchFamily="34" charset="0"/>
              </a:rPr>
              <a:t>= </a:t>
            </a:r>
            <a:r>
              <a:rPr lang="en-GB" sz="2800" b="1" dirty="0" err="1" smtClean="0">
                <a:ea typeface="Verdana" panose="020B0604030504040204" pitchFamily="34" charset="0"/>
              </a:rPr>
              <a:t>déficience</a:t>
            </a:r>
            <a:r>
              <a:rPr lang="en-GB" sz="2800" b="1" dirty="0" smtClean="0">
                <a:ea typeface="Verdana" panose="020B0604030504040204" pitchFamily="34" charset="0"/>
              </a:rPr>
              <a:t> </a:t>
            </a:r>
            <a:r>
              <a:rPr lang="en-GB" sz="2800" b="1" dirty="0">
                <a:ea typeface="Verdana" panose="020B0604030504040204" pitchFamily="34" charset="0"/>
              </a:rPr>
              <a:t>+ </a:t>
            </a:r>
            <a:r>
              <a:rPr lang="en-GB" sz="2800" b="1" dirty="0" err="1" smtClean="0">
                <a:ea typeface="Verdana" panose="020B0604030504040204" pitchFamily="34" charset="0"/>
              </a:rPr>
              <a:t>environnement</a:t>
            </a:r>
            <a:endParaRPr lang="en-GB" sz="28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050" y="4869160"/>
            <a:ext cx="6810915" cy="175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74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4786</TotalTime>
  <Words>1170</Words>
  <Application>Microsoft Office PowerPoint</Application>
  <PresentationFormat>On-screen Show (4:3)</PresentationFormat>
  <Paragraphs>140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Nunito</vt:lpstr>
      <vt:lpstr>Tahoma</vt:lpstr>
      <vt:lpstr>Times New Roman</vt:lpstr>
      <vt:lpstr>Calibri</vt:lpstr>
      <vt:lpstr>Verdana</vt:lpstr>
      <vt:lpstr>HI_Template</vt:lpstr>
      <vt:lpstr>PowerPoint Presentation</vt:lpstr>
      <vt:lpstr>Objectifs de la session</vt:lpstr>
      <vt:lpstr>Compréhension du handicap</vt:lpstr>
      <vt:lpstr>Le changement de paradigme des concepts du hancidap</vt:lpstr>
      <vt:lpstr>Approche caritative </vt:lpstr>
      <vt:lpstr>Approche médicale</vt:lpstr>
      <vt:lpstr>Approche sociale</vt:lpstr>
      <vt:lpstr>Approche éclairée par les droits de l’homme</vt:lpstr>
      <vt:lpstr>UNCRPD Définition du Handicap </vt:lpstr>
      <vt:lpstr>PowerPoint Presentation</vt:lpstr>
      <vt:lpstr>CIF Modèle de fonctionnement </vt:lpstr>
      <vt:lpstr>ICF Exemple modèle</vt:lpstr>
      <vt:lpstr>Les obstacles </vt:lpstr>
      <vt:lpstr>Obstacles comportementaux</vt:lpstr>
      <vt:lpstr>Obstacles physiques </vt:lpstr>
      <vt:lpstr>Obstacles de communication</vt:lpstr>
      <vt:lpstr>Obstacles institutionnels</vt:lpstr>
      <vt:lpstr>Le langage autour du handicap </vt:lpstr>
      <vt:lpstr>Le langage autour du handicap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Coline Morin</cp:lastModifiedBy>
  <cp:revision>370</cp:revision>
  <cp:lastPrinted>2017-09-25T09:02:22Z</cp:lastPrinted>
  <dcterms:created xsi:type="dcterms:W3CDTF">2017-09-04T09:36:55Z</dcterms:created>
  <dcterms:modified xsi:type="dcterms:W3CDTF">2019-02-15T17:13:50Z</dcterms:modified>
</cp:coreProperties>
</file>