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bookmarkIdSeed="2">
  <p:sldMasterIdLst>
    <p:sldMasterId id="2147483648" r:id="rId1"/>
  </p:sldMasterIdLst>
  <p:notesMasterIdLst>
    <p:notesMasterId r:id="rId21"/>
  </p:notesMasterIdLst>
  <p:handoutMasterIdLst>
    <p:handoutMasterId r:id="rId22"/>
  </p:handoutMasterIdLst>
  <p:sldIdLst>
    <p:sldId id="256" r:id="rId2"/>
    <p:sldId id="286" r:id="rId3"/>
    <p:sldId id="340" r:id="rId4"/>
    <p:sldId id="386" r:id="rId5"/>
    <p:sldId id="335" r:id="rId6"/>
    <p:sldId id="336" r:id="rId7"/>
    <p:sldId id="396" r:id="rId8"/>
    <p:sldId id="374" r:id="rId9"/>
    <p:sldId id="375" r:id="rId10"/>
    <p:sldId id="376" r:id="rId11"/>
    <p:sldId id="297" r:id="rId12"/>
    <p:sldId id="377" r:id="rId13"/>
    <p:sldId id="387" r:id="rId14"/>
    <p:sldId id="338" r:id="rId15"/>
    <p:sldId id="388" r:id="rId16"/>
    <p:sldId id="392" r:id="rId17"/>
    <p:sldId id="393" r:id="rId18"/>
    <p:sldId id="394" r:id="rId19"/>
    <p:sldId id="395" r:id="rId20"/>
  </p:sldIdLst>
  <p:sldSz cx="9144000" cy="6858000" type="screen4x3"/>
  <p:notesSz cx="9926638" cy="6797675"/>
  <p:embeddedFontLst>
    <p:embeddedFont>
      <p:font typeface="Nunito" panose="00000500000000000000" pitchFamily="2" charset="0"/>
      <p:regular r:id="rId23"/>
      <p:bold r:id="rId24"/>
    </p:embeddedFont>
    <p:embeddedFont>
      <p:font typeface="Calibri Light" panose="020F0302020204030204" pitchFamily="34" charset="0"/>
      <p:regular r:id="rId25"/>
      <p:italic r:id="rId26"/>
    </p:embeddedFont>
    <p:embeddedFont>
      <p:font typeface="Calibri" panose="020F0502020204030204" pitchFamily="34" charset="0"/>
      <p:regular r:id="rId27"/>
      <p:bold r:id="rId28"/>
      <p:italic r:id="rId29"/>
      <p:boldItalic r:id="rId30"/>
    </p:embeddedFont>
    <p:embeddedFont>
      <p:font typeface="Verdana" panose="020B0604030504040204" pitchFamily="34" charset="0"/>
      <p:regular r:id="rId31"/>
      <p:bold r:id="rId32"/>
      <p:italic r:id="rId33"/>
      <p:boldItalic r:id="rId34"/>
    </p:embeddedFont>
  </p:embeddedFontLst>
  <p:defaultText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40">
          <p15:clr>
            <a:srgbClr val="A4A3A4"/>
          </p15:clr>
        </p15:guide>
        <p15:guide id="2" orient="horz" pos="4422">
          <p15:clr>
            <a:srgbClr val="A4A3A4"/>
          </p15:clr>
        </p15:guide>
        <p15:guide id="3" pos="3368">
          <p15:clr>
            <a:srgbClr val="A4A3A4"/>
          </p15:clr>
        </p15:guide>
        <p15:guide id="4" pos="5636">
          <p15:clr>
            <a:srgbClr val="A4A3A4"/>
          </p15:clr>
        </p15:guide>
        <p15:guide id="5" pos="6373">
          <p15:clr>
            <a:srgbClr val="A4A3A4"/>
          </p15:clr>
        </p15:guide>
        <p15:guide id="6" pos="363">
          <p15:clr>
            <a:srgbClr val="A4A3A4"/>
          </p15:clr>
        </p15:guide>
        <p15:guide id="7" pos="1667">
          <p15:clr>
            <a:srgbClr val="A4A3A4"/>
          </p15:clr>
        </p15:guide>
        <p15:guide id="8" orient="horz" pos="308">
          <p15:clr>
            <a:srgbClr val="A4A3A4"/>
          </p15:clr>
        </p15:guide>
        <p15:guide id="9" orient="horz" pos="4011">
          <p15:clr>
            <a:srgbClr val="A4A3A4"/>
          </p15:clr>
        </p15:guide>
        <p15:guide id="10" pos="2880">
          <p15:clr>
            <a:srgbClr val="A4A3A4"/>
          </p15:clr>
        </p15:guide>
        <p15:guide id="11" pos="4819">
          <p15:clr>
            <a:srgbClr val="A4A3A4"/>
          </p15:clr>
        </p15:guide>
        <p15:guide id="12" pos="5450">
          <p15:clr>
            <a:srgbClr val="A4A3A4"/>
          </p15:clr>
        </p15:guide>
        <p15:guide id="13" pos="310">
          <p15:clr>
            <a:srgbClr val="A4A3A4"/>
          </p15:clr>
        </p15:guide>
        <p15:guide id="14" pos="1425">
          <p15:clr>
            <a:srgbClr val="A4A3A4"/>
          </p15:clr>
        </p15:guide>
      </p15:sldGuideLst>
    </p:ext>
    <p:ext uri="{2D200454-40CA-4A62-9FC3-DE9A4176ACB9}">
      <p15:notesGuideLst xmlns:p15="http://schemas.microsoft.com/office/powerpoint/2012/main" xmlns="">
        <p15:guide id="1" orient="horz" pos="2141">
          <p15:clr>
            <a:srgbClr val="A4A3A4"/>
          </p15:clr>
        </p15:guide>
        <p15:guide id="2" pos="31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A2A5B"/>
    <a:srgbClr val="E35205"/>
    <a:srgbClr val="0077C8"/>
    <a:srgbClr val="06038D"/>
    <a:srgbClr val="004F71"/>
    <a:srgbClr val="FF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26D7F9-D695-DE43-8AA3-C6CC20FF821A}" v="2" dt="2018-12-10T15:53:37.678"/>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48" autoAdjust="0"/>
    <p:restoredTop sz="75269" autoAdjust="0"/>
  </p:normalViewPr>
  <p:slideViewPr>
    <p:cSldViewPr>
      <p:cViewPr varScale="1">
        <p:scale>
          <a:sx n="48" d="100"/>
          <a:sy n="48" d="100"/>
        </p:scale>
        <p:origin x="-1492" y="-64"/>
      </p:cViewPr>
      <p:guideLst>
        <p:guide orient="horz" pos="340"/>
        <p:guide orient="horz" pos="4422"/>
        <p:guide orient="horz" pos="308"/>
        <p:guide orient="horz" pos="4011"/>
        <p:guide pos="3368"/>
        <p:guide pos="5636"/>
        <p:guide pos="6373"/>
        <p:guide pos="363"/>
        <p:guide pos="1667"/>
        <p:guide pos="2880"/>
        <p:guide pos="4819"/>
        <p:guide pos="5450"/>
        <p:guide pos="310"/>
        <p:guide pos="142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15" d="100"/>
          <a:sy n="115" d="100"/>
        </p:scale>
        <p:origin x="-2094" y="-102"/>
      </p:cViewPr>
      <p:guideLst>
        <p:guide orient="horz" pos="2141"/>
        <p:guide pos="3127"/>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5D1C83-5566-423C-BAF4-CE884BE28835}" type="doc">
      <dgm:prSet loTypeId="urn:microsoft.com/office/officeart/2011/layout/TabList" loCatId="list" qsTypeId="urn:microsoft.com/office/officeart/2005/8/quickstyle/simple1" qsCatId="simple" csTypeId="urn:microsoft.com/office/officeart/2005/8/colors/accent1_1" csCatId="accent1" phldr="1"/>
      <dgm:spPr/>
      <dgm:t>
        <a:bodyPr/>
        <a:lstStyle/>
        <a:p>
          <a:endParaRPr lang="en-US"/>
        </a:p>
      </dgm:t>
    </dgm:pt>
    <dgm:pt modelId="{6FE0EF47-7AC9-4562-86B3-79AC8F48D582}">
      <dgm:prSet phldrT="[Text]"/>
      <dgm:spPr/>
      <dgm:t>
        <a:bodyPr/>
        <a:lstStyle/>
        <a:p>
          <a:r>
            <a:rPr lang="en-US" dirty="0" err="1" smtClean="0"/>
            <a:t>Etape</a:t>
          </a:r>
          <a:r>
            <a:rPr lang="en-US" dirty="0" smtClean="0"/>
            <a:t> </a:t>
          </a:r>
          <a:r>
            <a:rPr lang="en-US" dirty="0"/>
            <a:t>1</a:t>
          </a:r>
        </a:p>
      </dgm:t>
    </dgm:pt>
    <dgm:pt modelId="{CDEC2BE4-D51C-4305-94B4-F66369107144}" type="parTrans" cxnId="{B7C460F6-76C0-456F-B787-4D246B19BA12}">
      <dgm:prSet/>
      <dgm:spPr/>
      <dgm:t>
        <a:bodyPr/>
        <a:lstStyle/>
        <a:p>
          <a:endParaRPr lang="en-US"/>
        </a:p>
      </dgm:t>
    </dgm:pt>
    <dgm:pt modelId="{304CA85E-2E7E-4E02-93AE-400D857BA033}" type="sibTrans" cxnId="{B7C460F6-76C0-456F-B787-4D246B19BA12}">
      <dgm:prSet/>
      <dgm:spPr/>
      <dgm:t>
        <a:bodyPr/>
        <a:lstStyle/>
        <a:p>
          <a:endParaRPr lang="en-US"/>
        </a:p>
      </dgm:t>
    </dgm:pt>
    <dgm:pt modelId="{176DB2DA-E478-43A5-9C9E-41B46739E283}">
      <dgm:prSet phldrT="[Text]" custT="1"/>
      <dgm:spPr/>
      <dgm:t>
        <a:bodyPr/>
        <a:lstStyle/>
        <a:p>
          <a:r>
            <a:rPr lang="en-US" sz="3200" b="1" dirty="0" err="1" smtClean="0"/>
            <a:t>Présentez-vous</a:t>
          </a:r>
          <a:r>
            <a:rPr lang="en-US" sz="3200" b="1" dirty="0" smtClean="0"/>
            <a:t> </a:t>
          </a:r>
          <a:endParaRPr lang="en-US" sz="3200" b="1" dirty="0"/>
        </a:p>
      </dgm:t>
    </dgm:pt>
    <dgm:pt modelId="{2C7ABF39-1EE3-40A4-B45F-C9313A95D9F9}" type="parTrans" cxnId="{24EE4C3C-0339-4CD0-B1DC-A0AA08493B49}">
      <dgm:prSet/>
      <dgm:spPr/>
      <dgm:t>
        <a:bodyPr/>
        <a:lstStyle/>
        <a:p>
          <a:endParaRPr lang="en-US"/>
        </a:p>
      </dgm:t>
    </dgm:pt>
    <dgm:pt modelId="{7FFD5870-62A4-4D30-B883-C913DDAFD08F}" type="sibTrans" cxnId="{24EE4C3C-0339-4CD0-B1DC-A0AA08493B49}">
      <dgm:prSet/>
      <dgm:spPr/>
      <dgm:t>
        <a:bodyPr/>
        <a:lstStyle/>
        <a:p>
          <a:endParaRPr lang="en-US"/>
        </a:p>
      </dgm:t>
    </dgm:pt>
    <dgm:pt modelId="{548229A8-1BCC-4B43-B27F-41D9DB447F5C}">
      <dgm:prSet phldrT="[Text]" custT="1"/>
      <dgm:spPr/>
      <dgm:t>
        <a:bodyPr/>
        <a:lstStyle/>
        <a:p>
          <a:r>
            <a:rPr lang="en-US" sz="2400" dirty="0" smtClean="0"/>
            <a:t>Présentez-vous et expliquez le questionnaire afin que la personne interrogée se sentent </a:t>
          </a:r>
          <a:r>
            <a:rPr lang="fr-FR" sz="2400" dirty="0" smtClean="0"/>
            <a:t>à</a:t>
          </a:r>
          <a:r>
            <a:rPr lang="en-US" sz="2400" dirty="0" smtClean="0"/>
            <a:t> l’aise et sache </a:t>
          </a:r>
          <a:r>
            <a:rPr lang="fr-FR" sz="2400" dirty="0" smtClean="0"/>
            <a:t>à</a:t>
          </a:r>
          <a:r>
            <a:rPr lang="en-US" sz="2400" dirty="0" smtClean="0"/>
            <a:t> quoi </a:t>
          </a:r>
          <a:r>
            <a:rPr lang="fr-FR" sz="2400" noProof="0" dirty="0" smtClean="0"/>
            <a:t>s’attendre</a:t>
          </a:r>
          <a:r>
            <a:rPr lang="en-US" sz="2400" dirty="0" smtClean="0"/>
            <a:t>.</a:t>
          </a:r>
          <a:endParaRPr lang="en-US" sz="2400" dirty="0"/>
        </a:p>
      </dgm:t>
    </dgm:pt>
    <dgm:pt modelId="{3763F9ED-74CD-48CD-9915-92EBDD8834EA}" type="parTrans" cxnId="{FAB00571-D00F-4F22-828F-0D56A8A2FBDA}">
      <dgm:prSet/>
      <dgm:spPr/>
      <dgm:t>
        <a:bodyPr/>
        <a:lstStyle/>
        <a:p>
          <a:endParaRPr lang="en-US"/>
        </a:p>
      </dgm:t>
    </dgm:pt>
    <dgm:pt modelId="{1B5214A8-0A6B-4BB4-8707-F6A8B22A0275}" type="sibTrans" cxnId="{FAB00571-D00F-4F22-828F-0D56A8A2FBDA}">
      <dgm:prSet/>
      <dgm:spPr/>
      <dgm:t>
        <a:bodyPr/>
        <a:lstStyle/>
        <a:p>
          <a:endParaRPr lang="en-US"/>
        </a:p>
      </dgm:t>
    </dgm:pt>
    <dgm:pt modelId="{16505B0D-64EB-445E-B407-7E880D4BFA5F}">
      <dgm:prSet phldrT="[Text]"/>
      <dgm:spPr/>
      <dgm:t>
        <a:bodyPr/>
        <a:lstStyle/>
        <a:p>
          <a:r>
            <a:rPr lang="en-US" dirty="0" err="1" smtClean="0"/>
            <a:t>Etape</a:t>
          </a:r>
          <a:r>
            <a:rPr lang="en-US" dirty="0" smtClean="0"/>
            <a:t> 2</a:t>
          </a:r>
          <a:endParaRPr lang="en-US" dirty="0"/>
        </a:p>
      </dgm:t>
    </dgm:pt>
    <dgm:pt modelId="{AA728A9E-BE3E-46BE-9D35-6AD3D314E18F}" type="parTrans" cxnId="{6F467372-ADDC-4276-B265-DF184D3D2F0A}">
      <dgm:prSet/>
      <dgm:spPr/>
      <dgm:t>
        <a:bodyPr/>
        <a:lstStyle/>
        <a:p>
          <a:endParaRPr lang="en-US"/>
        </a:p>
      </dgm:t>
    </dgm:pt>
    <dgm:pt modelId="{FE6E6EC9-594B-49BB-ADBC-41CD90443352}" type="sibTrans" cxnId="{6F467372-ADDC-4276-B265-DF184D3D2F0A}">
      <dgm:prSet/>
      <dgm:spPr/>
      <dgm:t>
        <a:bodyPr/>
        <a:lstStyle/>
        <a:p>
          <a:endParaRPr lang="en-US"/>
        </a:p>
      </dgm:t>
    </dgm:pt>
    <dgm:pt modelId="{45D8B203-8673-4C8D-911F-D5504048C22D}">
      <dgm:prSet phldrT="[Text]" custT="1"/>
      <dgm:spPr/>
      <dgm:t>
        <a:bodyPr/>
        <a:lstStyle/>
        <a:p>
          <a:r>
            <a:rPr lang="en-US" sz="3200" b="1" dirty="0" smtClean="0"/>
            <a:t>Information de base sur </a:t>
          </a:r>
          <a:r>
            <a:rPr lang="en-US" sz="3200" b="1" dirty="0" err="1" smtClean="0"/>
            <a:t>l’enfant</a:t>
          </a:r>
          <a:endParaRPr lang="en-US" sz="3200" b="1" dirty="0"/>
        </a:p>
      </dgm:t>
    </dgm:pt>
    <dgm:pt modelId="{CFF50AF7-26A7-49F5-9B0F-01B6A72CE38C}" type="parTrans" cxnId="{BE3091C3-2EEA-4F7E-93CC-C138E915208E}">
      <dgm:prSet/>
      <dgm:spPr/>
      <dgm:t>
        <a:bodyPr/>
        <a:lstStyle/>
        <a:p>
          <a:endParaRPr lang="en-US"/>
        </a:p>
      </dgm:t>
    </dgm:pt>
    <dgm:pt modelId="{6825F84B-F1E3-413B-9C97-A011BFD79436}" type="sibTrans" cxnId="{BE3091C3-2EEA-4F7E-93CC-C138E915208E}">
      <dgm:prSet/>
      <dgm:spPr/>
      <dgm:t>
        <a:bodyPr/>
        <a:lstStyle/>
        <a:p>
          <a:endParaRPr lang="en-US"/>
        </a:p>
      </dgm:t>
    </dgm:pt>
    <dgm:pt modelId="{3D39B500-76DC-4402-A145-AFAA2414C1C0}">
      <dgm:prSet phldrT="[Text]" custT="1"/>
      <dgm:spPr/>
      <dgm:t>
        <a:bodyPr/>
        <a:lstStyle/>
        <a:p>
          <a:r>
            <a:rPr lang="fr-FR" sz="2400" noProof="0" dirty="0" smtClean="0"/>
            <a:t>Demandez des informations de base sur l’enfant, y compris l'âge et le nom afin que cela soit inclus dans le questionnaire au moment de poser les questions. </a:t>
          </a:r>
          <a:endParaRPr lang="fr-FR" sz="2400" noProof="0" dirty="0"/>
        </a:p>
      </dgm:t>
    </dgm:pt>
    <dgm:pt modelId="{20FEF81F-2F31-49BA-8602-31139323EAC3}" type="parTrans" cxnId="{14CC36C5-1CC3-4111-99EB-08988BB93C5F}">
      <dgm:prSet/>
      <dgm:spPr/>
      <dgm:t>
        <a:bodyPr/>
        <a:lstStyle/>
        <a:p>
          <a:endParaRPr lang="en-US"/>
        </a:p>
      </dgm:t>
    </dgm:pt>
    <dgm:pt modelId="{E80C1BA3-11E8-45A4-802F-00F2F23DD5A0}" type="sibTrans" cxnId="{14CC36C5-1CC3-4111-99EB-08988BB93C5F}">
      <dgm:prSet/>
      <dgm:spPr/>
      <dgm:t>
        <a:bodyPr/>
        <a:lstStyle/>
        <a:p>
          <a:endParaRPr lang="en-US"/>
        </a:p>
      </dgm:t>
    </dgm:pt>
    <dgm:pt modelId="{D3D273FC-E940-46E5-A955-CAB684BF6F26}">
      <dgm:prSet phldrT="[Text]"/>
      <dgm:spPr/>
      <dgm:t>
        <a:bodyPr/>
        <a:lstStyle/>
        <a:p>
          <a:r>
            <a:rPr lang="en-US" dirty="0" err="1" smtClean="0"/>
            <a:t>Etape</a:t>
          </a:r>
          <a:r>
            <a:rPr lang="en-US" dirty="0" smtClean="0"/>
            <a:t> </a:t>
          </a:r>
          <a:r>
            <a:rPr lang="en-US" dirty="0"/>
            <a:t>3</a:t>
          </a:r>
        </a:p>
      </dgm:t>
    </dgm:pt>
    <dgm:pt modelId="{F34AD769-9771-4D27-88A1-D745EB55F65B}" type="parTrans" cxnId="{FCE97F5C-47FC-453B-9702-628773077040}">
      <dgm:prSet/>
      <dgm:spPr/>
      <dgm:t>
        <a:bodyPr/>
        <a:lstStyle/>
        <a:p>
          <a:endParaRPr lang="en-US"/>
        </a:p>
      </dgm:t>
    </dgm:pt>
    <dgm:pt modelId="{BD38212F-E713-43AA-BD43-1FFE226A7AFB}" type="sibTrans" cxnId="{FCE97F5C-47FC-453B-9702-628773077040}">
      <dgm:prSet/>
      <dgm:spPr/>
      <dgm:t>
        <a:bodyPr/>
        <a:lstStyle/>
        <a:p>
          <a:endParaRPr lang="en-US"/>
        </a:p>
      </dgm:t>
    </dgm:pt>
    <dgm:pt modelId="{62706494-C21E-416A-BB02-D626DC0495F0}">
      <dgm:prSet phldrT="[Text]" custT="1"/>
      <dgm:spPr/>
      <dgm:t>
        <a:bodyPr/>
        <a:lstStyle/>
        <a:p>
          <a:r>
            <a:rPr lang="en-US" sz="3200" b="1" dirty="0" err="1" smtClean="0"/>
            <a:t>Posez</a:t>
          </a:r>
          <a:r>
            <a:rPr lang="en-US" sz="3200" b="1" dirty="0" smtClean="0"/>
            <a:t> les questions</a:t>
          </a:r>
          <a:endParaRPr lang="en-US" sz="3200" b="1" dirty="0"/>
        </a:p>
      </dgm:t>
    </dgm:pt>
    <dgm:pt modelId="{58D04B74-04D7-491E-A4E0-630385C2FCC2}" type="parTrans" cxnId="{4D32231C-6F30-4842-B0C1-02EC99825005}">
      <dgm:prSet/>
      <dgm:spPr/>
      <dgm:t>
        <a:bodyPr/>
        <a:lstStyle/>
        <a:p>
          <a:endParaRPr lang="en-US"/>
        </a:p>
      </dgm:t>
    </dgm:pt>
    <dgm:pt modelId="{249C4035-80C9-4FE7-8444-D4DC6EE058AE}" type="sibTrans" cxnId="{4D32231C-6F30-4842-B0C1-02EC99825005}">
      <dgm:prSet/>
      <dgm:spPr/>
      <dgm:t>
        <a:bodyPr/>
        <a:lstStyle/>
        <a:p>
          <a:endParaRPr lang="en-US"/>
        </a:p>
      </dgm:t>
    </dgm:pt>
    <dgm:pt modelId="{358A19E5-32A9-4FEC-B0B7-E6F26566A975}">
      <dgm:prSet phldrT="[Text]" custT="1"/>
      <dgm:spPr/>
      <dgm:t>
        <a:bodyPr/>
        <a:lstStyle/>
        <a:p>
          <a:r>
            <a:rPr lang="fr-FR" sz="2400" noProof="0" dirty="0" smtClean="0"/>
            <a:t>Posez les questions du questionnaire avec les règles établies pour éviter de biaiser les données et pour permettre de comparer les résultats</a:t>
          </a:r>
          <a:endParaRPr lang="fr-FR" sz="2400" noProof="0" dirty="0"/>
        </a:p>
      </dgm:t>
    </dgm:pt>
    <dgm:pt modelId="{BA180723-58AA-4A1F-B372-EE6C3227B381}" type="parTrans" cxnId="{F6663771-4E79-447A-9B29-C357F617CDA8}">
      <dgm:prSet/>
      <dgm:spPr/>
      <dgm:t>
        <a:bodyPr/>
        <a:lstStyle/>
        <a:p>
          <a:endParaRPr lang="en-US"/>
        </a:p>
      </dgm:t>
    </dgm:pt>
    <dgm:pt modelId="{CDD9303B-E488-4038-9FFB-AC8E5A0FC103}" type="sibTrans" cxnId="{F6663771-4E79-447A-9B29-C357F617CDA8}">
      <dgm:prSet/>
      <dgm:spPr/>
      <dgm:t>
        <a:bodyPr/>
        <a:lstStyle/>
        <a:p>
          <a:endParaRPr lang="en-US"/>
        </a:p>
      </dgm:t>
    </dgm:pt>
    <dgm:pt modelId="{DBD83261-B511-4D59-8980-5F0E0DD52824}">
      <dgm:prSet phldrT="[Text]" custT="1"/>
      <dgm:spPr/>
      <dgm:t>
        <a:bodyPr/>
        <a:lstStyle/>
        <a:p>
          <a:endParaRPr lang="en-US" sz="2400" dirty="0"/>
        </a:p>
      </dgm:t>
    </dgm:pt>
    <dgm:pt modelId="{1A5B9BA4-08BB-42B3-8BC5-33C2A3F298BA}" type="parTrans" cxnId="{C7572D3E-1F82-4A8A-899D-0B01E728F93B}">
      <dgm:prSet/>
      <dgm:spPr/>
      <dgm:t>
        <a:bodyPr/>
        <a:lstStyle/>
        <a:p>
          <a:endParaRPr lang="en-US"/>
        </a:p>
      </dgm:t>
    </dgm:pt>
    <dgm:pt modelId="{D8C722CD-CD81-4345-B988-5C3D18BF559C}" type="sibTrans" cxnId="{C7572D3E-1F82-4A8A-899D-0B01E728F93B}">
      <dgm:prSet/>
      <dgm:spPr/>
      <dgm:t>
        <a:bodyPr/>
        <a:lstStyle/>
        <a:p>
          <a:endParaRPr lang="en-US"/>
        </a:p>
      </dgm:t>
    </dgm:pt>
    <dgm:pt modelId="{16A3638D-2191-4FA2-92CE-2E8994D69B64}" type="pres">
      <dgm:prSet presAssocID="{A85D1C83-5566-423C-BAF4-CE884BE28835}" presName="Name0" presStyleCnt="0">
        <dgm:presLayoutVars>
          <dgm:chMax/>
          <dgm:chPref val="3"/>
          <dgm:dir/>
          <dgm:animOne val="branch"/>
          <dgm:animLvl val="lvl"/>
        </dgm:presLayoutVars>
      </dgm:prSet>
      <dgm:spPr/>
      <dgm:t>
        <a:bodyPr/>
        <a:lstStyle/>
        <a:p>
          <a:endParaRPr lang="fr-FR"/>
        </a:p>
      </dgm:t>
    </dgm:pt>
    <dgm:pt modelId="{F706585C-72BE-4E83-9040-0A20F841E68C}" type="pres">
      <dgm:prSet presAssocID="{6FE0EF47-7AC9-4562-86B3-79AC8F48D582}" presName="composite" presStyleCnt="0"/>
      <dgm:spPr/>
    </dgm:pt>
    <dgm:pt modelId="{F1864178-027A-4FD9-9B1C-A2C5AFCB6607}" type="pres">
      <dgm:prSet presAssocID="{6FE0EF47-7AC9-4562-86B3-79AC8F48D582}" presName="FirstChild" presStyleLbl="revTx" presStyleIdx="0" presStyleCnt="6">
        <dgm:presLayoutVars>
          <dgm:chMax val="0"/>
          <dgm:chPref val="0"/>
          <dgm:bulletEnabled val="1"/>
        </dgm:presLayoutVars>
      </dgm:prSet>
      <dgm:spPr/>
      <dgm:t>
        <a:bodyPr/>
        <a:lstStyle/>
        <a:p>
          <a:endParaRPr lang="fr-FR"/>
        </a:p>
      </dgm:t>
    </dgm:pt>
    <dgm:pt modelId="{0008A8C9-1F18-4037-9D9C-F4B40889E9C5}" type="pres">
      <dgm:prSet presAssocID="{6FE0EF47-7AC9-4562-86B3-79AC8F48D582}" presName="Parent" presStyleLbl="alignNode1" presStyleIdx="0" presStyleCnt="3">
        <dgm:presLayoutVars>
          <dgm:chMax val="3"/>
          <dgm:chPref val="3"/>
          <dgm:bulletEnabled val="1"/>
        </dgm:presLayoutVars>
      </dgm:prSet>
      <dgm:spPr/>
      <dgm:t>
        <a:bodyPr/>
        <a:lstStyle/>
        <a:p>
          <a:endParaRPr lang="fr-FR"/>
        </a:p>
      </dgm:t>
    </dgm:pt>
    <dgm:pt modelId="{84D55016-7DBC-4C2F-AF14-08AB875A5B0C}" type="pres">
      <dgm:prSet presAssocID="{6FE0EF47-7AC9-4562-86B3-79AC8F48D582}" presName="Accent" presStyleLbl="parChTrans1D1" presStyleIdx="0" presStyleCnt="3"/>
      <dgm:spPr/>
    </dgm:pt>
    <dgm:pt modelId="{93D60F1F-72DD-4F29-81A9-B134C08D0A90}" type="pres">
      <dgm:prSet presAssocID="{6FE0EF47-7AC9-4562-86B3-79AC8F48D582}" presName="Child" presStyleLbl="revTx" presStyleIdx="1" presStyleCnt="6">
        <dgm:presLayoutVars>
          <dgm:chMax val="0"/>
          <dgm:chPref val="0"/>
          <dgm:bulletEnabled val="1"/>
        </dgm:presLayoutVars>
      </dgm:prSet>
      <dgm:spPr/>
      <dgm:t>
        <a:bodyPr/>
        <a:lstStyle/>
        <a:p>
          <a:endParaRPr lang="fr-FR"/>
        </a:p>
      </dgm:t>
    </dgm:pt>
    <dgm:pt modelId="{46DCEAE3-391B-4572-A21E-92B2701E01C5}" type="pres">
      <dgm:prSet presAssocID="{304CA85E-2E7E-4E02-93AE-400D857BA033}" presName="sibTrans" presStyleCnt="0"/>
      <dgm:spPr/>
    </dgm:pt>
    <dgm:pt modelId="{6DA0EF6B-6FAA-4236-994D-F30A82756C97}" type="pres">
      <dgm:prSet presAssocID="{16505B0D-64EB-445E-B407-7E880D4BFA5F}" presName="composite" presStyleCnt="0"/>
      <dgm:spPr/>
    </dgm:pt>
    <dgm:pt modelId="{A0819683-A5DA-411C-ACCA-C06EBB943518}" type="pres">
      <dgm:prSet presAssocID="{16505B0D-64EB-445E-B407-7E880D4BFA5F}" presName="FirstChild" presStyleLbl="revTx" presStyleIdx="2" presStyleCnt="6">
        <dgm:presLayoutVars>
          <dgm:chMax val="0"/>
          <dgm:chPref val="0"/>
          <dgm:bulletEnabled val="1"/>
        </dgm:presLayoutVars>
      </dgm:prSet>
      <dgm:spPr/>
      <dgm:t>
        <a:bodyPr/>
        <a:lstStyle/>
        <a:p>
          <a:endParaRPr lang="fr-FR"/>
        </a:p>
      </dgm:t>
    </dgm:pt>
    <dgm:pt modelId="{76BC221D-40A7-401B-B835-1F10F9F51914}" type="pres">
      <dgm:prSet presAssocID="{16505B0D-64EB-445E-B407-7E880D4BFA5F}" presName="Parent" presStyleLbl="alignNode1" presStyleIdx="1" presStyleCnt="3">
        <dgm:presLayoutVars>
          <dgm:chMax val="3"/>
          <dgm:chPref val="3"/>
          <dgm:bulletEnabled val="1"/>
        </dgm:presLayoutVars>
      </dgm:prSet>
      <dgm:spPr/>
      <dgm:t>
        <a:bodyPr/>
        <a:lstStyle/>
        <a:p>
          <a:endParaRPr lang="fr-FR"/>
        </a:p>
      </dgm:t>
    </dgm:pt>
    <dgm:pt modelId="{3F04C7D6-FF4F-44B7-ABEF-9141C3233C46}" type="pres">
      <dgm:prSet presAssocID="{16505B0D-64EB-445E-B407-7E880D4BFA5F}" presName="Accent" presStyleLbl="parChTrans1D1" presStyleIdx="1" presStyleCnt="3"/>
      <dgm:spPr/>
    </dgm:pt>
    <dgm:pt modelId="{AF5A4931-442E-4740-84ED-C66190FB3A83}" type="pres">
      <dgm:prSet presAssocID="{16505B0D-64EB-445E-B407-7E880D4BFA5F}" presName="Child" presStyleLbl="revTx" presStyleIdx="3" presStyleCnt="6">
        <dgm:presLayoutVars>
          <dgm:chMax val="0"/>
          <dgm:chPref val="0"/>
          <dgm:bulletEnabled val="1"/>
        </dgm:presLayoutVars>
      </dgm:prSet>
      <dgm:spPr/>
      <dgm:t>
        <a:bodyPr/>
        <a:lstStyle/>
        <a:p>
          <a:endParaRPr lang="fr-FR"/>
        </a:p>
      </dgm:t>
    </dgm:pt>
    <dgm:pt modelId="{BEB99F2B-3577-4FD9-A7BF-5054A0B114B1}" type="pres">
      <dgm:prSet presAssocID="{FE6E6EC9-594B-49BB-ADBC-41CD90443352}" presName="sibTrans" presStyleCnt="0"/>
      <dgm:spPr/>
    </dgm:pt>
    <dgm:pt modelId="{0B4861E7-2403-4E58-88ED-3878F535B135}" type="pres">
      <dgm:prSet presAssocID="{D3D273FC-E940-46E5-A955-CAB684BF6F26}" presName="composite" presStyleCnt="0"/>
      <dgm:spPr/>
    </dgm:pt>
    <dgm:pt modelId="{1391BDFF-7406-4D7F-823A-69FBF9BED461}" type="pres">
      <dgm:prSet presAssocID="{D3D273FC-E940-46E5-A955-CAB684BF6F26}" presName="FirstChild" presStyleLbl="revTx" presStyleIdx="4" presStyleCnt="6">
        <dgm:presLayoutVars>
          <dgm:chMax val="0"/>
          <dgm:chPref val="0"/>
          <dgm:bulletEnabled val="1"/>
        </dgm:presLayoutVars>
      </dgm:prSet>
      <dgm:spPr/>
      <dgm:t>
        <a:bodyPr/>
        <a:lstStyle/>
        <a:p>
          <a:endParaRPr lang="fr-FR"/>
        </a:p>
      </dgm:t>
    </dgm:pt>
    <dgm:pt modelId="{6AB3A83C-E8B2-42A3-91AF-456B231E0758}" type="pres">
      <dgm:prSet presAssocID="{D3D273FC-E940-46E5-A955-CAB684BF6F26}" presName="Parent" presStyleLbl="alignNode1" presStyleIdx="2" presStyleCnt="3">
        <dgm:presLayoutVars>
          <dgm:chMax val="3"/>
          <dgm:chPref val="3"/>
          <dgm:bulletEnabled val="1"/>
        </dgm:presLayoutVars>
      </dgm:prSet>
      <dgm:spPr/>
      <dgm:t>
        <a:bodyPr/>
        <a:lstStyle/>
        <a:p>
          <a:endParaRPr lang="fr-FR"/>
        </a:p>
      </dgm:t>
    </dgm:pt>
    <dgm:pt modelId="{C601E055-B6C7-404C-8CE4-4C92C3EA2048}" type="pres">
      <dgm:prSet presAssocID="{D3D273FC-E940-46E5-A955-CAB684BF6F26}" presName="Accent" presStyleLbl="parChTrans1D1" presStyleIdx="2" presStyleCnt="3"/>
      <dgm:spPr/>
    </dgm:pt>
    <dgm:pt modelId="{68A4B832-7DD6-4B3C-9851-FA22563F091D}" type="pres">
      <dgm:prSet presAssocID="{D3D273FC-E940-46E5-A955-CAB684BF6F26}" presName="Child" presStyleLbl="revTx" presStyleIdx="5" presStyleCnt="6">
        <dgm:presLayoutVars>
          <dgm:chMax val="0"/>
          <dgm:chPref val="0"/>
          <dgm:bulletEnabled val="1"/>
        </dgm:presLayoutVars>
      </dgm:prSet>
      <dgm:spPr/>
      <dgm:t>
        <a:bodyPr/>
        <a:lstStyle/>
        <a:p>
          <a:endParaRPr lang="fr-FR"/>
        </a:p>
      </dgm:t>
    </dgm:pt>
  </dgm:ptLst>
  <dgm:cxnLst>
    <dgm:cxn modelId="{F6663771-4E79-447A-9B29-C357F617CDA8}" srcId="{D3D273FC-E940-46E5-A955-CAB684BF6F26}" destId="{358A19E5-32A9-4FEC-B0B7-E6F26566A975}" srcOrd="1" destOrd="0" parTransId="{BA180723-58AA-4A1F-B372-EE6C3227B381}" sibTransId="{CDD9303B-E488-4038-9FFB-AC8E5A0FC103}"/>
    <dgm:cxn modelId="{BE3091C3-2EEA-4F7E-93CC-C138E915208E}" srcId="{16505B0D-64EB-445E-B407-7E880D4BFA5F}" destId="{45D8B203-8673-4C8D-911F-D5504048C22D}" srcOrd="0" destOrd="0" parTransId="{CFF50AF7-26A7-49F5-9B0F-01B6A72CE38C}" sibTransId="{6825F84B-F1E3-413B-9C97-A011BFD79436}"/>
    <dgm:cxn modelId="{FCE97F5C-47FC-453B-9702-628773077040}" srcId="{A85D1C83-5566-423C-BAF4-CE884BE28835}" destId="{D3D273FC-E940-46E5-A955-CAB684BF6F26}" srcOrd="2" destOrd="0" parTransId="{F34AD769-9771-4D27-88A1-D745EB55F65B}" sibTransId="{BD38212F-E713-43AA-BD43-1FFE226A7AFB}"/>
    <dgm:cxn modelId="{1DE8117D-1AE8-4DA1-9A62-F55DDF49E694}" type="presOf" srcId="{548229A8-1BCC-4B43-B27F-41D9DB447F5C}" destId="{93D60F1F-72DD-4F29-81A9-B134C08D0A90}" srcOrd="0" destOrd="0" presId="urn:microsoft.com/office/officeart/2011/layout/TabList"/>
    <dgm:cxn modelId="{14CC36C5-1CC3-4111-99EB-08988BB93C5F}" srcId="{16505B0D-64EB-445E-B407-7E880D4BFA5F}" destId="{3D39B500-76DC-4402-A145-AFAA2414C1C0}" srcOrd="1" destOrd="0" parTransId="{20FEF81F-2F31-49BA-8602-31139323EAC3}" sibTransId="{E80C1BA3-11E8-45A4-802F-00F2F23DD5A0}"/>
    <dgm:cxn modelId="{C7572D3E-1F82-4A8A-899D-0B01E728F93B}" srcId="{16505B0D-64EB-445E-B407-7E880D4BFA5F}" destId="{DBD83261-B511-4D59-8980-5F0E0DD52824}" srcOrd="2" destOrd="0" parTransId="{1A5B9BA4-08BB-42B3-8BC5-33C2A3F298BA}" sibTransId="{D8C722CD-CD81-4345-B988-5C3D18BF559C}"/>
    <dgm:cxn modelId="{5D10257E-C977-4410-8C63-2CAC69DAEE63}" type="presOf" srcId="{DBD83261-B511-4D59-8980-5F0E0DD52824}" destId="{AF5A4931-442E-4740-84ED-C66190FB3A83}" srcOrd="0" destOrd="1" presId="urn:microsoft.com/office/officeart/2011/layout/TabList"/>
    <dgm:cxn modelId="{B1A89AEC-C77C-4544-99D2-6932E063B722}" type="presOf" srcId="{A85D1C83-5566-423C-BAF4-CE884BE28835}" destId="{16A3638D-2191-4FA2-92CE-2E8994D69B64}" srcOrd="0" destOrd="0" presId="urn:microsoft.com/office/officeart/2011/layout/TabList"/>
    <dgm:cxn modelId="{6FCE821A-FF8C-440B-BA67-946A760B80D3}" type="presOf" srcId="{62706494-C21E-416A-BB02-D626DC0495F0}" destId="{1391BDFF-7406-4D7F-823A-69FBF9BED461}" srcOrd="0" destOrd="0" presId="urn:microsoft.com/office/officeart/2011/layout/TabList"/>
    <dgm:cxn modelId="{4C6499A1-AEC7-428B-9C57-FFC177F073C1}" type="presOf" srcId="{176DB2DA-E478-43A5-9C9E-41B46739E283}" destId="{F1864178-027A-4FD9-9B1C-A2C5AFCB6607}" srcOrd="0" destOrd="0" presId="urn:microsoft.com/office/officeart/2011/layout/TabList"/>
    <dgm:cxn modelId="{61D40945-1C71-4AED-9381-BB3442F4E6AA}" type="presOf" srcId="{358A19E5-32A9-4FEC-B0B7-E6F26566A975}" destId="{68A4B832-7DD6-4B3C-9851-FA22563F091D}" srcOrd="0" destOrd="0" presId="urn:microsoft.com/office/officeart/2011/layout/TabList"/>
    <dgm:cxn modelId="{FAB00571-D00F-4F22-828F-0D56A8A2FBDA}" srcId="{6FE0EF47-7AC9-4562-86B3-79AC8F48D582}" destId="{548229A8-1BCC-4B43-B27F-41D9DB447F5C}" srcOrd="1" destOrd="0" parTransId="{3763F9ED-74CD-48CD-9915-92EBDD8834EA}" sibTransId="{1B5214A8-0A6B-4BB4-8707-F6A8B22A0275}"/>
    <dgm:cxn modelId="{3C919D6C-5536-4A59-8DB7-D7403EDA1962}" type="presOf" srcId="{D3D273FC-E940-46E5-A955-CAB684BF6F26}" destId="{6AB3A83C-E8B2-42A3-91AF-456B231E0758}" srcOrd="0" destOrd="0" presId="urn:microsoft.com/office/officeart/2011/layout/TabList"/>
    <dgm:cxn modelId="{B7C460F6-76C0-456F-B787-4D246B19BA12}" srcId="{A85D1C83-5566-423C-BAF4-CE884BE28835}" destId="{6FE0EF47-7AC9-4562-86B3-79AC8F48D582}" srcOrd="0" destOrd="0" parTransId="{CDEC2BE4-D51C-4305-94B4-F66369107144}" sibTransId="{304CA85E-2E7E-4E02-93AE-400D857BA033}"/>
    <dgm:cxn modelId="{24EE4C3C-0339-4CD0-B1DC-A0AA08493B49}" srcId="{6FE0EF47-7AC9-4562-86B3-79AC8F48D582}" destId="{176DB2DA-E478-43A5-9C9E-41B46739E283}" srcOrd="0" destOrd="0" parTransId="{2C7ABF39-1EE3-40A4-B45F-C9313A95D9F9}" sibTransId="{7FFD5870-62A4-4D30-B883-C913DDAFD08F}"/>
    <dgm:cxn modelId="{E1F66AF7-C0C8-4AFC-B0BB-04A851BA5DEF}" type="presOf" srcId="{3D39B500-76DC-4402-A145-AFAA2414C1C0}" destId="{AF5A4931-442E-4740-84ED-C66190FB3A83}" srcOrd="0" destOrd="0" presId="urn:microsoft.com/office/officeart/2011/layout/TabList"/>
    <dgm:cxn modelId="{6F467372-ADDC-4276-B265-DF184D3D2F0A}" srcId="{A85D1C83-5566-423C-BAF4-CE884BE28835}" destId="{16505B0D-64EB-445E-B407-7E880D4BFA5F}" srcOrd="1" destOrd="0" parTransId="{AA728A9E-BE3E-46BE-9D35-6AD3D314E18F}" sibTransId="{FE6E6EC9-594B-49BB-ADBC-41CD90443352}"/>
    <dgm:cxn modelId="{B72B5135-7103-4E57-9052-CA18C73443C1}" type="presOf" srcId="{16505B0D-64EB-445E-B407-7E880D4BFA5F}" destId="{76BC221D-40A7-401B-B835-1F10F9F51914}" srcOrd="0" destOrd="0" presId="urn:microsoft.com/office/officeart/2011/layout/TabList"/>
    <dgm:cxn modelId="{4D32231C-6F30-4842-B0C1-02EC99825005}" srcId="{D3D273FC-E940-46E5-A955-CAB684BF6F26}" destId="{62706494-C21E-416A-BB02-D626DC0495F0}" srcOrd="0" destOrd="0" parTransId="{58D04B74-04D7-491E-A4E0-630385C2FCC2}" sibTransId="{249C4035-80C9-4FE7-8444-D4DC6EE058AE}"/>
    <dgm:cxn modelId="{45809696-01BF-4C53-B1B4-945E04878840}" type="presOf" srcId="{45D8B203-8673-4C8D-911F-D5504048C22D}" destId="{A0819683-A5DA-411C-ACCA-C06EBB943518}" srcOrd="0" destOrd="0" presId="urn:microsoft.com/office/officeart/2011/layout/TabList"/>
    <dgm:cxn modelId="{4431BA66-233F-4DC3-B516-2D5C86396541}" type="presOf" srcId="{6FE0EF47-7AC9-4562-86B3-79AC8F48D582}" destId="{0008A8C9-1F18-4037-9D9C-F4B40889E9C5}" srcOrd="0" destOrd="0" presId="urn:microsoft.com/office/officeart/2011/layout/TabList"/>
    <dgm:cxn modelId="{53A002D0-CC98-41E3-BD55-C59A2D6CAE66}" type="presParOf" srcId="{16A3638D-2191-4FA2-92CE-2E8994D69B64}" destId="{F706585C-72BE-4E83-9040-0A20F841E68C}" srcOrd="0" destOrd="0" presId="urn:microsoft.com/office/officeart/2011/layout/TabList"/>
    <dgm:cxn modelId="{D1B23EED-6DBD-4BBF-8FB7-1AF5DCBF9378}" type="presParOf" srcId="{F706585C-72BE-4E83-9040-0A20F841E68C}" destId="{F1864178-027A-4FD9-9B1C-A2C5AFCB6607}" srcOrd="0" destOrd="0" presId="urn:microsoft.com/office/officeart/2011/layout/TabList"/>
    <dgm:cxn modelId="{8ED3A705-D0D6-4D76-A224-BC38877E15BB}" type="presParOf" srcId="{F706585C-72BE-4E83-9040-0A20F841E68C}" destId="{0008A8C9-1F18-4037-9D9C-F4B40889E9C5}" srcOrd="1" destOrd="0" presId="urn:microsoft.com/office/officeart/2011/layout/TabList"/>
    <dgm:cxn modelId="{AC0A11A1-732C-439F-8D75-869797FCC0DE}" type="presParOf" srcId="{F706585C-72BE-4E83-9040-0A20F841E68C}" destId="{84D55016-7DBC-4C2F-AF14-08AB875A5B0C}" srcOrd="2" destOrd="0" presId="urn:microsoft.com/office/officeart/2011/layout/TabList"/>
    <dgm:cxn modelId="{2B2A0344-4620-44F5-9F60-218A0C490A80}" type="presParOf" srcId="{16A3638D-2191-4FA2-92CE-2E8994D69B64}" destId="{93D60F1F-72DD-4F29-81A9-B134C08D0A90}" srcOrd="1" destOrd="0" presId="urn:microsoft.com/office/officeart/2011/layout/TabList"/>
    <dgm:cxn modelId="{02058F09-790C-466B-BFB7-DCD6CC3B99BA}" type="presParOf" srcId="{16A3638D-2191-4FA2-92CE-2E8994D69B64}" destId="{46DCEAE3-391B-4572-A21E-92B2701E01C5}" srcOrd="2" destOrd="0" presId="urn:microsoft.com/office/officeart/2011/layout/TabList"/>
    <dgm:cxn modelId="{FA404199-9260-4355-8403-4E911F461F4A}" type="presParOf" srcId="{16A3638D-2191-4FA2-92CE-2E8994D69B64}" destId="{6DA0EF6B-6FAA-4236-994D-F30A82756C97}" srcOrd="3" destOrd="0" presId="urn:microsoft.com/office/officeart/2011/layout/TabList"/>
    <dgm:cxn modelId="{F5C54D91-4BF0-443A-AEB4-76D8ED66570F}" type="presParOf" srcId="{6DA0EF6B-6FAA-4236-994D-F30A82756C97}" destId="{A0819683-A5DA-411C-ACCA-C06EBB943518}" srcOrd="0" destOrd="0" presId="urn:microsoft.com/office/officeart/2011/layout/TabList"/>
    <dgm:cxn modelId="{B549628C-9BE0-415E-A0BB-15CD4639A3E3}" type="presParOf" srcId="{6DA0EF6B-6FAA-4236-994D-F30A82756C97}" destId="{76BC221D-40A7-401B-B835-1F10F9F51914}" srcOrd="1" destOrd="0" presId="urn:microsoft.com/office/officeart/2011/layout/TabList"/>
    <dgm:cxn modelId="{2E1BF062-E536-4E0F-BDC4-20F12D789C67}" type="presParOf" srcId="{6DA0EF6B-6FAA-4236-994D-F30A82756C97}" destId="{3F04C7D6-FF4F-44B7-ABEF-9141C3233C46}" srcOrd="2" destOrd="0" presId="urn:microsoft.com/office/officeart/2011/layout/TabList"/>
    <dgm:cxn modelId="{A061F38D-ACDF-4FB9-A41D-8530C693EAC5}" type="presParOf" srcId="{16A3638D-2191-4FA2-92CE-2E8994D69B64}" destId="{AF5A4931-442E-4740-84ED-C66190FB3A83}" srcOrd="4" destOrd="0" presId="urn:microsoft.com/office/officeart/2011/layout/TabList"/>
    <dgm:cxn modelId="{96C49902-59D8-4775-B585-CCBE7257A7BE}" type="presParOf" srcId="{16A3638D-2191-4FA2-92CE-2E8994D69B64}" destId="{BEB99F2B-3577-4FD9-A7BF-5054A0B114B1}" srcOrd="5" destOrd="0" presId="urn:microsoft.com/office/officeart/2011/layout/TabList"/>
    <dgm:cxn modelId="{8971A088-C9DE-4430-963A-F18DB154AD88}" type="presParOf" srcId="{16A3638D-2191-4FA2-92CE-2E8994D69B64}" destId="{0B4861E7-2403-4E58-88ED-3878F535B135}" srcOrd="6" destOrd="0" presId="urn:microsoft.com/office/officeart/2011/layout/TabList"/>
    <dgm:cxn modelId="{BBF818D3-163D-4EA5-B214-C4716E87DA19}" type="presParOf" srcId="{0B4861E7-2403-4E58-88ED-3878F535B135}" destId="{1391BDFF-7406-4D7F-823A-69FBF9BED461}" srcOrd="0" destOrd="0" presId="urn:microsoft.com/office/officeart/2011/layout/TabList"/>
    <dgm:cxn modelId="{C2D6DAA3-B057-48D7-BCAB-0662C8877632}" type="presParOf" srcId="{0B4861E7-2403-4E58-88ED-3878F535B135}" destId="{6AB3A83C-E8B2-42A3-91AF-456B231E0758}" srcOrd="1" destOrd="0" presId="urn:microsoft.com/office/officeart/2011/layout/TabList"/>
    <dgm:cxn modelId="{3C50E24A-7E75-4E9A-B8EB-17A86930BBB3}" type="presParOf" srcId="{0B4861E7-2403-4E58-88ED-3878F535B135}" destId="{C601E055-B6C7-404C-8CE4-4C92C3EA2048}" srcOrd="2" destOrd="0" presId="urn:microsoft.com/office/officeart/2011/layout/TabList"/>
    <dgm:cxn modelId="{C52A48B5-1188-46F6-9768-56437E03C1C1}" type="presParOf" srcId="{16A3638D-2191-4FA2-92CE-2E8994D69B64}" destId="{68A4B832-7DD6-4B3C-9851-FA22563F091D}" srcOrd="7"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D1C83-5566-423C-BAF4-CE884BE28835}" type="doc">
      <dgm:prSet loTypeId="urn:microsoft.com/office/officeart/2011/layout/TabList" loCatId="list" qsTypeId="urn:microsoft.com/office/officeart/2005/8/quickstyle/simple1" qsCatId="simple" csTypeId="urn:microsoft.com/office/officeart/2005/8/colors/accent1_1" csCatId="accent1" phldr="1"/>
      <dgm:spPr/>
      <dgm:t>
        <a:bodyPr/>
        <a:lstStyle/>
        <a:p>
          <a:endParaRPr lang="en-US"/>
        </a:p>
      </dgm:t>
    </dgm:pt>
    <dgm:pt modelId="{6FE0EF47-7AC9-4562-86B3-79AC8F48D582}">
      <dgm:prSet phldrT="[Text]"/>
      <dgm:spPr/>
      <dgm:t>
        <a:bodyPr/>
        <a:lstStyle/>
        <a:p>
          <a:r>
            <a:rPr lang="en-US" dirty="0" err="1" smtClean="0"/>
            <a:t>Etape</a:t>
          </a:r>
          <a:r>
            <a:rPr lang="en-US" dirty="0" smtClean="0"/>
            <a:t> </a:t>
          </a:r>
          <a:r>
            <a:rPr lang="en-US" dirty="0"/>
            <a:t>4</a:t>
          </a:r>
        </a:p>
      </dgm:t>
    </dgm:pt>
    <dgm:pt modelId="{CDEC2BE4-D51C-4305-94B4-F66369107144}" type="parTrans" cxnId="{B7C460F6-76C0-456F-B787-4D246B19BA12}">
      <dgm:prSet/>
      <dgm:spPr/>
      <dgm:t>
        <a:bodyPr/>
        <a:lstStyle/>
        <a:p>
          <a:endParaRPr lang="en-US"/>
        </a:p>
      </dgm:t>
    </dgm:pt>
    <dgm:pt modelId="{304CA85E-2E7E-4E02-93AE-400D857BA033}" type="sibTrans" cxnId="{B7C460F6-76C0-456F-B787-4D246B19BA12}">
      <dgm:prSet/>
      <dgm:spPr/>
      <dgm:t>
        <a:bodyPr/>
        <a:lstStyle/>
        <a:p>
          <a:endParaRPr lang="en-US"/>
        </a:p>
      </dgm:t>
    </dgm:pt>
    <dgm:pt modelId="{176DB2DA-E478-43A5-9C9E-41B46739E283}">
      <dgm:prSet phldrT="[Text]" custT="1"/>
      <dgm:spPr/>
      <dgm:t>
        <a:bodyPr/>
        <a:lstStyle/>
        <a:p>
          <a:r>
            <a:rPr lang="en-US" sz="3200" b="1" dirty="0" err="1" smtClean="0"/>
            <a:t>Enregistrement</a:t>
          </a:r>
          <a:r>
            <a:rPr lang="en-US" sz="3200" b="1" dirty="0" smtClean="0"/>
            <a:t> des </a:t>
          </a:r>
          <a:r>
            <a:rPr lang="en-US" sz="3200" b="1" dirty="0" err="1" smtClean="0"/>
            <a:t>données</a:t>
          </a:r>
          <a:endParaRPr lang="en-US" sz="3200" b="1" dirty="0"/>
        </a:p>
      </dgm:t>
    </dgm:pt>
    <dgm:pt modelId="{2C7ABF39-1EE3-40A4-B45F-C9313A95D9F9}" type="parTrans" cxnId="{24EE4C3C-0339-4CD0-B1DC-A0AA08493B49}">
      <dgm:prSet/>
      <dgm:spPr/>
      <dgm:t>
        <a:bodyPr/>
        <a:lstStyle/>
        <a:p>
          <a:endParaRPr lang="en-US"/>
        </a:p>
      </dgm:t>
    </dgm:pt>
    <dgm:pt modelId="{7FFD5870-62A4-4D30-B883-C913DDAFD08F}" type="sibTrans" cxnId="{24EE4C3C-0339-4CD0-B1DC-A0AA08493B49}">
      <dgm:prSet/>
      <dgm:spPr/>
      <dgm:t>
        <a:bodyPr/>
        <a:lstStyle/>
        <a:p>
          <a:endParaRPr lang="en-US"/>
        </a:p>
      </dgm:t>
    </dgm:pt>
    <dgm:pt modelId="{548229A8-1BCC-4B43-B27F-41D9DB447F5C}">
      <dgm:prSet phldrT="[Text]" custT="1"/>
      <dgm:spPr/>
      <dgm:t>
        <a:bodyPr/>
        <a:lstStyle/>
        <a:p>
          <a:r>
            <a:rPr lang="fr-FR" sz="2800" noProof="0" dirty="0" smtClean="0"/>
            <a:t>Enregistrez les données afin qu’elles soient complètes et cohérentes entre les différentes personnes interrogées. Entourez les réponses données par la personne interrogée</a:t>
          </a:r>
          <a:endParaRPr lang="en-US" sz="2800" dirty="0"/>
        </a:p>
      </dgm:t>
    </dgm:pt>
    <dgm:pt modelId="{3763F9ED-74CD-48CD-9915-92EBDD8834EA}" type="parTrans" cxnId="{FAB00571-D00F-4F22-828F-0D56A8A2FBDA}">
      <dgm:prSet/>
      <dgm:spPr/>
      <dgm:t>
        <a:bodyPr/>
        <a:lstStyle/>
        <a:p>
          <a:endParaRPr lang="en-US"/>
        </a:p>
      </dgm:t>
    </dgm:pt>
    <dgm:pt modelId="{1B5214A8-0A6B-4BB4-8707-F6A8B22A0275}" type="sibTrans" cxnId="{FAB00571-D00F-4F22-828F-0D56A8A2FBDA}">
      <dgm:prSet/>
      <dgm:spPr/>
      <dgm:t>
        <a:bodyPr/>
        <a:lstStyle/>
        <a:p>
          <a:endParaRPr lang="en-US"/>
        </a:p>
      </dgm:t>
    </dgm:pt>
    <dgm:pt modelId="{16505B0D-64EB-445E-B407-7E880D4BFA5F}">
      <dgm:prSet phldrT="[Text]"/>
      <dgm:spPr/>
      <dgm:t>
        <a:bodyPr/>
        <a:lstStyle/>
        <a:p>
          <a:r>
            <a:rPr lang="en-US" dirty="0" err="1" smtClean="0"/>
            <a:t>Etape</a:t>
          </a:r>
          <a:r>
            <a:rPr lang="en-US" dirty="0" smtClean="0"/>
            <a:t> </a:t>
          </a:r>
          <a:r>
            <a:rPr lang="en-US" dirty="0"/>
            <a:t>5</a:t>
          </a:r>
        </a:p>
      </dgm:t>
    </dgm:pt>
    <dgm:pt modelId="{AA728A9E-BE3E-46BE-9D35-6AD3D314E18F}" type="parTrans" cxnId="{6F467372-ADDC-4276-B265-DF184D3D2F0A}">
      <dgm:prSet/>
      <dgm:spPr/>
      <dgm:t>
        <a:bodyPr/>
        <a:lstStyle/>
        <a:p>
          <a:endParaRPr lang="en-US"/>
        </a:p>
      </dgm:t>
    </dgm:pt>
    <dgm:pt modelId="{FE6E6EC9-594B-49BB-ADBC-41CD90443352}" type="sibTrans" cxnId="{6F467372-ADDC-4276-B265-DF184D3D2F0A}">
      <dgm:prSet/>
      <dgm:spPr/>
      <dgm:t>
        <a:bodyPr/>
        <a:lstStyle/>
        <a:p>
          <a:endParaRPr lang="en-US"/>
        </a:p>
      </dgm:t>
    </dgm:pt>
    <dgm:pt modelId="{45D8B203-8673-4C8D-911F-D5504048C22D}">
      <dgm:prSet phldrT="[Text]" custT="1"/>
      <dgm:spPr/>
      <dgm:t>
        <a:bodyPr/>
        <a:lstStyle/>
        <a:p>
          <a:r>
            <a:rPr lang="en-US" sz="3200" b="1" dirty="0" err="1" smtClean="0"/>
            <a:t>Vérification</a:t>
          </a:r>
          <a:r>
            <a:rPr lang="en-US" sz="3200" b="1" dirty="0" smtClean="0"/>
            <a:t> des </a:t>
          </a:r>
          <a:r>
            <a:rPr lang="en-US" sz="3200" b="1" dirty="0" err="1" smtClean="0"/>
            <a:t>données</a:t>
          </a:r>
          <a:r>
            <a:rPr lang="en-US" sz="3200" b="1" dirty="0" smtClean="0"/>
            <a:t> </a:t>
          </a:r>
          <a:endParaRPr lang="en-US" sz="3200" b="1" dirty="0"/>
        </a:p>
      </dgm:t>
    </dgm:pt>
    <dgm:pt modelId="{CFF50AF7-26A7-49F5-9B0F-01B6A72CE38C}" type="parTrans" cxnId="{BE3091C3-2EEA-4F7E-93CC-C138E915208E}">
      <dgm:prSet/>
      <dgm:spPr/>
      <dgm:t>
        <a:bodyPr/>
        <a:lstStyle/>
        <a:p>
          <a:endParaRPr lang="en-US"/>
        </a:p>
      </dgm:t>
    </dgm:pt>
    <dgm:pt modelId="{6825F84B-F1E3-413B-9C97-A011BFD79436}" type="sibTrans" cxnId="{BE3091C3-2EEA-4F7E-93CC-C138E915208E}">
      <dgm:prSet/>
      <dgm:spPr/>
      <dgm:t>
        <a:bodyPr/>
        <a:lstStyle/>
        <a:p>
          <a:endParaRPr lang="en-US"/>
        </a:p>
      </dgm:t>
    </dgm:pt>
    <dgm:pt modelId="{3D39B500-76DC-4402-A145-AFAA2414C1C0}">
      <dgm:prSet phldrT="[Text]" custT="1"/>
      <dgm:spPr/>
      <dgm:t>
        <a:bodyPr/>
        <a:lstStyle/>
        <a:p>
          <a:r>
            <a:rPr lang="fr-FR" sz="2800" noProof="0" dirty="0" smtClean="0"/>
            <a:t>Vérifiez les données pour s’assurer qu’elles soient complètes avant de quitter le ménage</a:t>
          </a:r>
          <a:endParaRPr lang="fr-FR" sz="2800" noProof="0" dirty="0"/>
        </a:p>
      </dgm:t>
    </dgm:pt>
    <dgm:pt modelId="{20FEF81F-2F31-49BA-8602-31139323EAC3}" type="parTrans" cxnId="{14CC36C5-1CC3-4111-99EB-08988BB93C5F}">
      <dgm:prSet/>
      <dgm:spPr/>
      <dgm:t>
        <a:bodyPr/>
        <a:lstStyle/>
        <a:p>
          <a:endParaRPr lang="en-US"/>
        </a:p>
      </dgm:t>
    </dgm:pt>
    <dgm:pt modelId="{E80C1BA3-11E8-45A4-802F-00F2F23DD5A0}" type="sibTrans" cxnId="{14CC36C5-1CC3-4111-99EB-08988BB93C5F}">
      <dgm:prSet/>
      <dgm:spPr/>
      <dgm:t>
        <a:bodyPr/>
        <a:lstStyle/>
        <a:p>
          <a:endParaRPr lang="en-US"/>
        </a:p>
      </dgm:t>
    </dgm:pt>
    <dgm:pt modelId="{16A3638D-2191-4FA2-92CE-2E8994D69B64}" type="pres">
      <dgm:prSet presAssocID="{A85D1C83-5566-423C-BAF4-CE884BE28835}" presName="Name0" presStyleCnt="0">
        <dgm:presLayoutVars>
          <dgm:chMax/>
          <dgm:chPref val="3"/>
          <dgm:dir/>
          <dgm:animOne val="branch"/>
          <dgm:animLvl val="lvl"/>
        </dgm:presLayoutVars>
      </dgm:prSet>
      <dgm:spPr/>
      <dgm:t>
        <a:bodyPr/>
        <a:lstStyle/>
        <a:p>
          <a:endParaRPr lang="fr-FR"/>
        </a:p>
      </dgm:t>
    </dgm:pt>
    <dgm:pt modelId="{F706585C-72BE-4E83-9040-0A20F841E68C}" type="pres">
      <dgm:prSet presAssocID="{6FE0EF47-7AC9-4562-86B3-79AC8F48D582}" presName="composite" presStyleCnt="0"/>
      <dgm:spPr/>
    </dgm:pt>
    <dgm:pt modelId="{F1864178-027A-4FD9-9B1C-A2C5AFCB6607}" type="pres">
      <dgm:prSet presAssocID="{6FE0EF47-7AC9-4562-86B3-79AC8F48D582}" presName="FirstChild" presStyleLbl="revTx" presStyleIdx="0" presStyleCnt="4">
        <dgm:presLayoutVars>
          <dgm:chMax val="0"/>
          <dgm:chPref val="0"/>
          <dgm:bulletEnabled val="1"/>
        </dgm:presLayoutVars>
      </dgm:prSet>
      <dgm:spPr/>
      <dgm:t>
        <a:bodyPr/>
        <a:lstStyle/>
        <a:p>
          <a:endParaRPr lang="fr-FR"/>
        </a:p>
      </dgm:t>
    </dgm:pt>
    <dgm:pt modelId="{0008A8C9-1F18-4037-9D9C-F4B40889E9C5}" type="pres">
      <dgm:prSet presAssocID="{6FE0EF47-7AC9-4562-86B3-79AC8F48D582}" presName="Parent" presStyleLbl="alignNode1" presStyleIdx="0" presStyleCnt="2">
        <dgm:presLayoutVars>
          <dgm:chMax val="3"/>
          <dgm:chPref val="3"/>
          <dgm:bulletEnabled val="1"/>
        </dgm:presLayoutVars>
      </dgm:prSet>
      <dgm:spPr/>
      <dgm:t>
        <a:bodyPr/>
        <a:lstStyle/>
        <a:p>
          <a:endParaRPr lang="fr-FR"/>
        </a:p>
      </dgm:t>
    </dgm:pt>
    <dgm:pt modelId="{84D55016-7DBC-4C2F-AF14-08AB875A5B0C}" type="pres">
      <dgm:prSet presAssocID="{6FE0EF47-7AC9-4562-86B3-79AC8F48D582}" presName="Accent" presStyleLbl="parChTrans1D1" presStyleIdx="0" presStyleCnt="2"/>
      <dgm:spPr/>
    </dgm:pt>
    <dgm:pt modelId="{93D60F1F-72DD-4F29-81A9-B134C08D0A90}" type="pres">
      <dgm:prSet presAssocID="{6FE0EF47-7AC9-4562-86B3-79AC8F48D582}" presName="Child" presStyleLbl="revTx" presStyleIdx="1" presStyleCnt="4">
        <dgm:presLayoutVars>
          <dgm:chMax val="0"/>
          <dgm:chPref val="0"/>
          <dgm:bulletEnabled val="1"/>
        </dgm:presLayoutVars>
      </dgm:prSet>
      <dgm:spPr/>
      <dgm:t>
        <a:bodyPr/>
        <a:lstStyle/>
        <a:p>
          <a:endParaRPr lang="fr-FR"/>
        </a:p>
      </dgm:t>
    </dgm:pt>
    <dgm:pt modelId="{46DCEAE3-391B-4572-A21E-92B2701E01C5}" type="pres">
      <dgm:prSet presAssocID="{304CA85E-2E7E-4E02-93AE-400D857BA033}" presName="sibTrans" presStyleCnt="0"/>
      <dgm:spPr/>
    </dgm:pt>
    <dgm:pt modelId="{6DA0EF6B-6FAA-4236-994D-F30A82756C97}" type="pres">
      <dgm:prSet presAssocID="{16505B0D-64EB-445E-B407-7E880D4BFA5F}" presName="composite" presStyleCnt="0"/>
      <dgm:spPr/>
    </dgm:pt>
    <dgm:pt modelId="{A0819683-A5DA-411C-ACCA-C06EBB943518}" type="pres">
      <dgm:prSet presAssocID="{16505B0D-64EB-445E-B407-7E880D4BFA5F}" presName="FirstChild" presStyleLbl="revTx" presStyleIdx="2" presStyleCnt="4">
        <dgm:presLayoutVars>
          <dgm:chMax val="0"/>
          <dgm:chPref val="0"/>
          <dgm:bulletEnabled val="1"/>
        </dgm:presLayoutVars>
      </dgm:prSet>
      <dgm:spPr/>
      <dgm:t>
        <a:bodyPr/>
        <a:lstStyle/>
        <a:p>
          <a:endParaRPr lang="fr-FR"/>
        </a:p>
      </dgm:t>
    </dgm:pt>
    <dgm:pt modelId="{76BC221D-40A7-401B-B835-1F10F9F51914}" type="pres">
      <dgm:prSet presAssocID="{16505B0D-64EB-445E-B407-7E880D4BFA5F}" presName="Parent" presStyleLbl="alignNode1" presStyleIdx="1" presStyleCnt="2">
        <dgm:presLayoutVars>
          <dgm:chMax val="3"/>
          <dgm:chPref val="3"/>
          <dgm:bulletEnabled val="1"/>
        </dgm:presLayoutVars>
      </dgm:prSet>
      <dgm:spPr/>
      <dgm:t>
        <a:bodyPr/>
        <a:lstStyle/>
        <a:p>
          <a:endParaRPr lang="fr-FR"/>
        </a:p>
      </dgm:t>
    </dgm:pt>
    <dgm:pt modelId="{3F04C7D6-FF4F-44B7-ABEF-9141C3233C46}" type="pres">
      <dgm:prSet presAssocID="{16505B0D-64EB-445E-B407-7E880D4BFA5F}" presName="Accent" presStyleLbl="parChTrans1D1" presStyleIdx="1" presStyleCnt="2"/>
      <dgm:spPr/>
    </dgm:pt>
    <dgm:pt modelId="{AF5A4931-442E-4740-84ED-C66190FB3A83}" type="pres">
      <dgm:prSet presAssocID="{16505B0D-64EB-445E-B407-7E880D4BFA5F}" presName="Child" presStyleLbl="revTx" presStyleIdx="3" presStyleCnt="4">
        <dgm:presLayoutVars>
          <dgm:chMax val="0"/>
          <dgm:chPref val="0"/>
          <dgm:bulletEnabled val="1"/>
        </dgm:presLayoutVars>
      </dgm:prSet>
      <dgm:spPr/>
      <dgm:t>
        <a:bodyPr/>
        <a:lstStyle/>
        <a:p>
          <a:endParaRPr lang="fr-FR"/>
        </a:p>
      </dgm:t>
    </dgm:pt>
  </dgm:ptLst>
  <dgm:cxnLst>
    <dgm:cxn modelId="{B1A89AEC-C77C-4544-99D2-6932E063B722}" type="presOf" srcId="{A85D1C83-5566-423C-BAF4-CE884BE28835}" destId="{16A3638D-2191-4FA2-92CE-2E8994D69B64}" srcOrd="0" destOrd="0" presId="urn:microsoft.com/office/officeart/2011/layout/TabList"/>
    <dgm:cxn modelId="{6F467372-ADDC-4276-B265-DF184D3D2F0A}" srcId="{A85D1C83-5566-423C-BAF4-CE884BE28835}" destId="{16505B0D-64EB-445E-B407-7E880D4BFA5F}" srcOrd="1" destOrd="0" parTransId="{AA728A9E-BE3E-46BE-9D35-6AD3D314E18F}" sibTransId="{FE6E6EC9-594B-49BB-ADBC-41CD90443352}"/>
    <dgm:cxn modelId="{FAB00571-D00F-4F22-828F-0D56A8A2FBDA}" srcId="{6FE0EF47-7AC9-4562-86B3-79AC8F48D582}" destId="{548229A8-1BCC-4B43-B27F-41D9DB447F5C}" srcOrd="1" destOrd="0" parTransId="{3763F9ED-74CD-48CD-9915-92EBDD8834EA}" sibTransId="{1B5214A8-0A6B-4BB4-8707-F6A8B22A0275}"/>
    <dgm:cxn modelId="{1DE8117D-1AE8-4DA1-9A62-F55DDF49E694}" type="presOf" srcId="{548229A8-1BCC-4B43-B27F-41D9DB447F5C}" destId="{93D60F1F-72DD-4F29-81A9-B134C08D0A90}" srcOrd="0" destOrd="0" presId="urn:microsoft.com/office/officeart/2011/layout/TabList"/>
    <dgm:cxn modelId="{24EE4C3C-0339-4CD0-B1DC-A0AA08493B49}" srcId="{6FE0EF47-7AC9-4562-86B3-79AC8F48D582}" destId="{176DB2DA-E478-43A5-9C9E-41B46739E283}" srcOrd="0" destOrd="0" parTransId="{2C7ABF39-1EE3-40A4-B45F-C9313A95D9F9}" sibTransId="{7FFD5870-62A4-4D30-B883-C913DDAFD08F}"/>
    <dgm:cxn modelId="{14CC36C5-1CC3-4111-99EB-08988BB93C5F}" srcId="{16505B0D-64EB-445E-B407-7E880D4BFA5F}" destId="{3D39B500-76DC-4402-A145-AFAA2414C1C0}" srcOrd="1" destOrd="0" parTransId="{20FEF81F-2F31-49BA-8602-31139323EAC3}" sibTransId="{E80C1BA3-11E8-45A4-802F-00F2F23DD5A0}"/>
    <dgm:cxn modelId="{B72B5135-7103-4E57-9052-CA18C73443C1}" type="presOf" srcId="{16505B0D-64EB-445E-B407-7E880D4BFA5F}" destId="{76BC221D-40A7-401B-B835-1F10F9F51914}" srcOrd="0" destOrd="0" presId="urn:microsoft.com/office/officeart/2011/layout/TabList"/>
    <dgm:cxn modelId="{B7C460F6-76C0-456F-B787-4D246B19BA12}" srcId="{A85D1C83-5566-423C-BAF4-CE884BE28835}" destId="{6FE0EF47-7AC9-4562-86B3-79AC8F48D582}" srcOrd="0" destOrd="0" parTransId="{CDEC2BE4-D51C-4305-94B4-F66369107144}" sibTransId="{304CA85E-2E7E-4E02-93AE-400D857BA033}"/>
    <dgm:cxn modelId="{45809696-01BF-4C53-B1B4-945E04878840}" type="presOf" srcId="{45D8B203-8673-4C8D-911F-D5504048C22D}" destId="{A0819683-A5DA-411C-ACCA-C06EBB943518}" srcOrd="0" destOrd="0" presId="urn:microsoft.com/office/officeart/2011/layout/TabList"/>
    <dgm:cxn modelId="{4431BA66-233F-4DC3-B516-2D5C86396541}" type="presOf" srcId="{6FE0EF47-7AC9-4562-86B3-79AC8F48D582}" destId="{0008A8C9-1F18-4037-9D9C-F4B40889E9C5}" srcOrd="0" destOrd="0" presId="urn:microsoft.com/office/officeart/2011/layout/TabList"/>
    <dgm:cxn modelId="{4C6499A1-AEC7-428B-9C57-FFC177F073C1}" type="presOf" srcId="{176DB2DA-E478-43A5-9C9E-41B46739E283}" destId="{F1864178-027A-4FD9-9B1C-A2C5AFCB6607}" srcOrd="0" destOrd="0" presId="urn:microsoft.com/office/officeart/2011/layout/TabList"/>
    <dgm:cxn modelId="{E1F66AF7-C0C8-4AFC-B0BB-04A851BA5DEF}" type="presOf" srcId="{3D39B500-76DC-4402-A145-AFAA2414C1C0}" destId="{AF5A4931-442E-4740-84ED-C66190FB3A83}" srcOrd="0" destOrd="0" presId="urn:microsoft.com/office/officeart/2011/layout/TabList"/>
    <dgm:cxn modelId="{BE3091C3-2EEA-4F7E-93CC-C138E915208E}" srcId="{16505B0D-64EB-445E-B407-7E880D4BFA5F}" destId="{45D8B203-8673-4C8D-911F-D5504048C22D}" srcOrd="0" destOrd="0" parTransId="{CFF50AF7-26A7-49F5-9B0F-01B6A72CE38C}" sibTransId="{6825F84B-F1E3-413B-9C97-A011BFD79436}"/>
    <dgm:cxn modelId="{53A002D0-CC98-41E3-BD55-C59A2D6CAE66}" type="presParOf" srcId="{16A3638D-2191-4FA2-92CE-2E8994D69B64}" destId="{F706585C-72BE-4E83-9040-0A20F841E68C}" srcOrd="0" destOrd="0" presId="urn:microsoft.com/office/officeart/2011/layout/TabList"/>
    <dgm:cxn modelId="{D1B23EED-6DBD-4BBF-8FB7-1AF5DCBF9378}" type="presParOf" srcId="{F706585C-72BE-4E83-9040-0A20F841E68C}" destId="{F1864178-027A-4FD9-9B1C-A2C5AFCB6607}" srcOrd="0" destOrd="0" presId="urn:microsoft.com/office/officeart/2011/layout/TabList"/>
    <dgm:cxn modelId="{8ED3A705-D0D6-4D76-A224-BC38877E15BB}" type="presParOf" srcId="{F706585C-72BE-4E83-9040-0A20F841E68C}" destId="{0008A8C9-1F18-4037-9D9C-F4B40889E9C5}" srcOrd="1" destOrd="0" presId="urn:microsoft.com/office/officeart/2011/layout/TabList"/>
    <dgm:cxn modelId="{AC0A11A1-732C-439F-8D75-869797FCC0DE}" type="presParOf" srcId="{F706585C-72BE-4E83-9040-0A20F841E68C}" destId="{84D55016-7DBC-4C2F-AF14-08AB875A5B0C}" srcOrd="2" destOrd="0" presId="urn:microsoft.com/office/officeart/2011/layout/TabList"/>
    <dgm:cxn modelId="{2B2A0344-4620-44F5-9F60-218A0C490A80}" type="presParOf" srcId="{16A3638D-2191-4FA2-92CE-2E8994D69B64}" destId="{93D60F1F-72DD-4F29-81A9-B134C08D0A90}" srcOrd="1" destOrd="0" presId="urn:microsoft.com/office/officeart/2011/layout/TabList"/>
    <dgm:cxn modelId="{02058F09-790C-466B-BFB7-DCD6CC3B99BA}" type="presParOf" srcId="{16A3638D-2191-4FA2-92CE-2E8994D69B64}" destId="{46DCEAE3-391B-4572-A21E-92B2701E01C5}" srcOrd="2" destOrd="0" presId="urn:microsoft.com/office/officeart/2011/layout/TabList"/>
    <dgm:cxn modelId="{FA404199-9260-4355-8403-4E911F461F4A}" type="presParOf" srcId="{16A3638D-2191-4FA2-92CE-2E8994D69B64}" destId="{6DA0EF6B-6FAA-4236-994D-F30A82756C97}" srcOrd="3" destOrd="0" presId="urn:microsoft.com/office/officeart/2011/layout/TabList"/>
    <dgm:cxn modelId="{F5C54D91-4BF0-443A-AEB4-76D8ED66570F}" type="presParOf" srcId="{6DA0EF6B-6FAA-4236-994D-F30A82756C97}" destId="{A0819683-A5DA-411C-ACCA-C06EBB943518}" srcOrd="0" destOrd="0" presId="urn:microsoft.com/office/officeart/2011/layout/TabList"/>
    <dgm:cxn modelId="{B549628C-9BE0-415E-A0BB-15CD4639A3E3}" type="presParOf" srcId="{6DA0EF6B-6FAA-4236-994D-F30A82756C97}" destId="{76BC221D-40A7-401B-B835-1F10F9F51914}" srcOrd="1" destOrd="0" presId="urn:microsoft.com/office/officeart/2011/layout/TabList"/>
    <dgm:cxn modelId="{2E1BF062-E536-4E0F-BDC4-20F12D789C67}" type="presParOf" srcId="{6DA0EF6B-6FAA-4236-994D-F30A82756C97}" destId="{3F04C7D6-FF4F-44B7-ABEF-9141C3233C46}" srcOrd="2" destOrd="0" presId="urn:microsoft.com/office/officeart/2011/layout/TabList"/>
    <dgm:cxn modelId="{A061F38D-ACDF-4FB9-A41D-8530C693EAC5}" type="presParOf" srcId="{16A3638D-2191-4FA2-92CE-2E8994D69B64}" destId="{AF5A4931-442E-4740-84ED-C66190FB3A83}" srcOrd="4"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1E055-B6C7-404C-8CE4-4C92C3EA2048}">
      <dsp:nvSpPr>
        <dsp:cNvPr id="0" name=""/>
        <dsp:cNvSpPr/>
      </dsp:nvSpPr>
      <dsp:spPr>
        <a:xfrm>
          <a:off x="0" y="4038819"/>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04C7D6-FF4F-44B7-ABEF-9141C3233C46}">
      <dsp:nvSpPr>
        <dsp:cNvPr id="0" name=""/>
        <dsp:cNvSpPr/>
      </dsp:nvSpPr>
      <dsp:spPr>
        <a:xfrm>
          <a:off x="0" y="2304082"/>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D55016-7DBC-4C2F-AF14-08AB875A5B0C}">
      <dsp:nvSpPr>
        <dsp:cNvPr id="0" name=""/>
        <dsp:cNvSpPr/>
      </dsp:nvSpPr>
      <dsp:spPr>
        <a:xfrm>
          <a:off x="0" y="569345"/>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864178-027A-4FD9-9B1C-A2C5AFCB6607}">
      <dsp:nvSpPr>
        <dsp:cNvPr id="0" name=""/>
        <dsp:cNvSpPr/>
      </dsp:nvSpPr>
      <dsp:spPr>
        <a:xfrm>
          <a:off x="2139695" y="634"/>
          <a:ext cx="6089904" cy="568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422400">
            <a:lnSpc>
              <a:spcPct val="90000"/>
            </a:lnSpc>
            <a:spcBef>
              <a:spcPct val="0"/>
            </a:spcBef>
            <a:spcAft>
              <a:spcPct val="35000"/>
            </a:spcAft>
          </a:pPr>
          <a:r>
            <a:rPr lang="en-US" sz="3200" b="1" kern="1200" dirty="0" err="1" smtClean="0"/>
            <a:t>Présentez-vous</a:t>
          </a:r>
          <a:r>
            <a:rPr lang="en-US" sz="3200" b="1" kern="1200" dirty="0" smtClean="0"/>
            <a:t> </a:t>
          </a:r>
          <a:endParaRPr lang="en-US" sz="3200" b="1" kern="1200" dirty="0"/>
        </a:p>
      </dsp:txBody>
      <dsp:txXfrm>
        <a:off x="2139695" y="634"/>
        <a:ext cx="6089904" cy="568710"/>
      </dsp:txXfrm>
    </dsp:sp>
    <dsp:sp modelId="{0008A8C9-1F18-4037-9D9C-F4B40889E9C5}">
      <dsp:nvSpPr>
        <dsp:cNvPr id="0" name=""/>
        <dsp:cNvSpPr/>
      </dsp:nvSpPr>
      <dsp:spPr>
        <a:xfrm>
          <a:off x="0" y="634"/>
          <a:ext cx="2139696" cy="568710"/>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35000"/>
            </a:spcAft>
          </a:pPr>
          <a:r>
            <a:rPr lang="en-US" sz="2700" kern="1200" dirty="0" err="1" smtClean="0"/>
            <a:t>Etape</a:t>
          </a:r>
          <a:r>
            <a:rPr lang="en-US" sz="2700" kern="1200" dirty="0" smtClean="0"/>
            <a:t> </a:t>
          </a:r>
          <a:r>
            <a:rPr lang="en-US" sz="2700" kern="1200" dirty="0"/>
            <a:t>1</a:t>
          </a:r>
        </a:p>
      </dsp:txBody>
      <dsp:txXfrm>
        <a:off x="27767" y="28401"/>
        <a:ext cx="2084162" cy="540943"/>
      </dsp:txXfrm>
    </dsp:sp>
    <dsp:sp modelId="{93D60F1F-72DD-4F29-81A9-B134C08D0A90}">
      <dsp:nvSpPr>
        <dsp:cNvPr id="0" name=""/>
        <dsp:cNvSpPr/>
      </dsp:nvSpPr>
      <dsp:spPr>
        <a:xfrm>
          <a:off x="0" y="569345"/>
          <a:ext cx="8229600" cy="1137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Présentez-vous et expliquez le questionnaire afin que la personne interrogée se sentent </a:t>
          </a:r>
          <a:r>
            <a:rPr lang="fr-FR" sz="2400" kern="1200" dirty="0" smtClean="0"/>
            <a:t>à</a:t>
          </a:r>
          <a:r>
            <a:rPr lang="en-US" sz="2400" kern="1200" dirty="0" smtClean="0"/>
            <a:t> l’aise et sache </a:t>
          </a:r>
          <a:r>
            <a:rPr lang="fr-FR" sz="2400" kern="1200" dirty="0" smtClean="0"/>
            <a:t>à</a:t>
          </a:r>
          <a:r>
            <a:rPr lang="en-US" sz="2400" kern="1200" dirty="0" smtClean="0"/>
            <a:t> quoi </a:t>
          </a:r>
          <a:r>
            <a:rPr lang="fr-FR" sz="2400" kern="1200" noProof="0" dirty="0" smtClean="0"/>
            <a:t>s’attendre</a:t>
          </a:r>
          <a:r>
            <a:rPr lang="en-US" sz="2400" kern="1200" dirty="0" smtClean="0"/>
            <a:t>.</a:t>
          </a:r>
          <a:endParaRPr lang="en-US" sz="2400" kern="1200" dirty="0"/>
        </a:p>
      </dsp:txBody>
      <dsp:txXfrm>
        <a:off x="0" y="569345"/>
        <a:ext cx="8229600" cy="1137591"/>
      </dsp:txXfrm>
    </dsp:sp>
    <dsp:sp modelId="{A0819683-A5DA-411C-ACCA-C06EBB943518}">
      <dsp:nvSpPr>
        <dsp:cNvPr id="0" name=""/>
        <dsp:cNvSpPr/>
      </dsp:nvSpPr>
      <dsp:spPr>
        <a:xfrm>
          <a:off x="2139695" y="1735371"/>
          <a:ext cx="6089904" cy="568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422400">
            <a:lnSpc>
              <a:spcPct val="90000"/>
            </a:lnSpc>
            <a:spcBef>
              <a:spcPct val="0"/>
            </a:spcBef>
            <a:spcAft>
              <a:spcPct val="35000"/>
            </a:spcAft>
          </a:pPr>
          <a:r>
            <a:rPr lang="en-US" sz="3200" b="1" kern="1200" dirty="0" smtClean="0"/>
            <a:t>Information de base sur </a:t>
          </a:r>
          <a:r>
            <a:rPr lang="en-US" sz="3200" b="1" kern="1200" dirty="0" err="1" smtClean="0"/>
            <a:t>l’enfant</a:t>
          </a:r>
          <a:endParaRPr lang="en-US" sz="3200" b="1" kern="1200" dirty="0"/>
        </a:p>
      </dsp:txBody>
      <dsp:txXfrm>
        <a:off x="2139695" y="1735371"/>
        <a:ext cx="6089904" cy="568710"/>
      </dsp:txXfrm>
    </dsp:sp>
    <dsp:sp modelId="{76BC221D-40A7-401B-B835-1F10F9F51914}">
      <dsp:nvSpPr>
        <dsp:cNvPr id="0" name=""/>
        <dsp:cNvSpPr/>
      </dsp:nvSpPr>
      <dsp:spPr>
        <a:xfrm>
          <a:off x="0" y="1735371"/>
          <a:ext cx="2139696" cy="568710"/>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35000"/>
            </a:spcAft>
          </a:pPr>
          <a:r>
            <a:rPr lang="en-US" sz="2700" kern="1200" dirty="0" err="1" smtClean="0"/>
            <a:t>Etape</a:t>
          </a:r>
          <a:r>
            <a:rPr lang="en-US" sz="2700" kern="1200" dirty="0" smtClean="0"/>
            <a:t> 2</a:t>
          </a:r>
          <a:endParaRPr lang="en-US" sz="2700" kern="1200" dirty="0"/>
        </a:p>
      </dsp:txBody>
      <dsp:txXfrm>
        <a:off x="27767" y="1763138"/>
        <a:ext cx="2084162" cy="540943"/>
      </dsp:txXfrm>
    </dsp:sp>
    <dsp:sp modelId="{AF5A4931-442E-4740-84ED-C66190FB3A83}">
      <dsp:nvSpPr>
        <dsp:cNvPr id="0" name=""/>
        <dsp:cNvSpPr/>
      </dsp:nvSpPr>
      <dsp:spPr>
        <a:xfrm>
          <a:off x="0" y="2304082"/>
          <a:ext cx="8229600" cy="1137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lang="fr-FR" sz="2400" kern="1200" noProof="0" dirty="0" smtClean="0"/>
            <a:t>Demandez des informations de base sur l’enfant, y compris l'âge et le nom afin que cela soit inclus dans le questionnaire au moment de poser les questions. </a:t>
          </a:r>
          <a:endParaRPr lang="fr-FR" sz="2400" kern="1200" noProof="0" dirty="0"/>
        </a:p>
        <a:p>
          <a:pPr marL="228600" lvl="1" indent="-228600" algn="l" defTabSz="1066800">
            <a:lnSpc>
              <a:spcPct val="90000"/>
            </a:lnSpc>
            <a:spcBef>
              <a:spcPct val="0"/>
            </a:spcBef>
            <a:spcAft>
              <a:spcPct val="15000"/>
            </a:spcAft>
            <a:buChar char="••"/>
          </a:pPr>
          <a:endParaRPr lang="en-US" sz="2400" kern="1200" dirty="0"/>
        </a:p>
      </dsp:txBody>
      <dsp:txXfrm>
        <a:off x="0" y="2304082"/>
        <a:ext cx="8229600" cy="1137591"/>
      </dsp:txXfrm>
    </dsp:sp>
    <dsp:sp modelId="{1391BDFF-7406-4D7F-823A-69FBF9BED461}">
      <dsp:nvSpPr>
        <dsp:cNvPr id="0" name=""/>
        <dsp:cNvSpPr/>
      </dsp:nvSpPr>
      <dsp:spPr>
        <a:xfrm>
          <a:off x="2139695" y="3470108"/>
          <a:ext cx="6089904" cy="568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422400">
            <a:lnSpc>
              <a:spcPct val="90000"/>
            </a:lnSpc>
            <a:spcBef>
              <a:spcPct val="0"/>
            </a:spcBef>
            <a:spcAft>
              <a:spcPct val="35000"/>
            </a:spcAft>
          </a:pPr>
          <a:r>
            <a:rPr lang="en-US" sz="3200" b="1" kern="1200" dirty="0" err="1" smtClean="0"/>
            <a:t>Posez</a:t>
          </a:r>
          <a:r>
            <a:rPr lang="en-US" sz="3200" b="1" kern="1200" dirty="0" smtClean="0"/>
            <a:t> les questions</a:t>
          </a:r>
          <a:endParaRPr lang="en-US" sz="3200" b="1" kern="1200" dirty="0"/>
        </a:p>
      </dsp:txBody>
      <dsp:txXfrm>
        <a:off x="2139695" y="3470108"/>
        <a:ext cx="6089904" cy="568710"/>
      </dsp:txXfrm>
    </dsp:sp>
    <dsp:sp modelId="{6AB3A83C-E8B2-42A3-91AF-456B231E0758}">
      <dsp:nvSpPr>
        <dsp:cNvPr id="0" name=""/>
        <dsp:cNvSpPr/>
      </dsp:nvSpPr>
      <dsp:spPr>
        <a:xfrm>
          <a:off x="0" y="3470108"/>
          <a:ext cx="2139696" cy="568710"/>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35000"/>
            </a:spcAft>
          </a:pPr>
          <a:r>
            <a:rPr lang="en-US" sz="2700" kern="1200" dirty="0" err="1" smtClean="0"/>
            <a:t>Etape</a:t>
          </a:r>
          <a:r>
            <a:rPr lang="en-US" sz="2700" kern="1200" dirty="0" smtClean="0"/>
            <a:t> </a:t>
          </a:r>
          <a:r>
            <a:rPr lang="en-US" sz="2700" kern="1200" dirty="0"/>
            <a:t>3</a:t>
          </a:r>
        </a:p>
      </dsp:txBody>
      <dsp:txXfrm>
        <a:off x="27767" y="3497875"/>
        <a:ext cx="2084162" cy="540943"/>
      </dsp:txXfrm>
    </dsp:sp>
    <dsp:sp modelId="{68A4B832-7DD6-4B3C-9851-FA22563F091D}">
      <dsp:nvSpPr>
        <dsp:cNvPr id="0" name=""/>
        <dsp:cNvSpPr/>
      </dsp:nvSpPr>
      <dsp:spPr>
        <a:xfrm>
          <a:off x="0" y="4038819"/>
          <a:ext cx="8229600" cy="1137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lang="fr-FR" sz="2400" kern="1200" noProof="0" dirty="0" smtClean="0"/>
            <a:t>Posez les questions du questionnaire avec les règles établies pour éviter de biaiser les données et pour permettre de comparer les résultats</a:t>
          </a:r>
          <a:endParaRPr lang="fr-FR" sz="2400" kern="1200" noProof="0" dirty="0"/>
        </a:p>
      </dsp:txBody>
      <dsp:txXfrm>
        <a:off x="0" y="4038819"/>
        <a:ext cx="8229600" cy="11375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04C7D6-FF4F-44B7-ABEF-9141C3233C46}">
      <dsp:nvSpPr>
        <dsp:cNvPr id="0" name=""/>
        <dsp:cNvSpPr/>
      </dsp:nvSpPr>
      <dsp:spPr>
        <a:xfrm>
          <a:off x="0" y="3495196"/>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D55016-7DBC-4C2F-AF14-08AB875A5B0C}">
      <dsp:nvSpPr>
        <dsp:cNvPr id="0" name=""/>
        <dsp:cNvSpPr/>
      </dsp:nvSpPr>
      <dsp:spPr>
        <a:xfrm>
          <a:off x="0" y="863989"/>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864178-027A-4FD9-9B1C-A2C5AFCB6607}">
      <dsp:nvSpPr>
        <dsp:cNvPr id="0" name=""/>
        <dsp:cNvSpPr/>
      </dsp:nvSpPr>
      <dsp:spPr>
        <a:xfrm>
          <a:off x="2139695" y="1383"/>
          <a:ext cx="6089904" cy="862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422400">
            <a:lnSpc>
              <a:spcPct val="90000"/>
            </a:lnSpc>
            <a:spcBef>
              <a:spcPct val="0"/>
            </a:spcBef>
            <a:spcAft>
              <a:spcPct val="35000"/>
            </a:spcAft>
          </a:pPr>
          <a:r>
            <a:rPr lang="en-US" sz="3200" b="1" kern="1200" dirty="0" err="1" smtClean="0"/>
            <a:t>Enregistrement</a:t>
          </a:r>
          <a:r>
            <a:rPr lang="en-US" sz="3200" b="1" kern="1200" dirty="0" smtClean="0"/>
            <a:t> des </a:t>
          </a:r>
          <a:r>
            <a:rPr lang="en-US" sz="3200" b="1" kern="1200" dirty="0" err="1" smtClean="0"/>
            <a:t>données</a:t>
          </a:r>
          <a:endParaRPr lang="en-US" sz="3200" b="1" kern="1200" dirty="0"/>
        </a:p>
      </dsp:txBody>
      <dsp:txXfrm>
        <a:off x="2139695" y="1383"/>
        <a:ext cx="6089904" cy="862605"/>
      </dsp:txXfrm>
    </dsp:sp>
    <dsp:sp modelId="{0008A8C9-1F18-4037-9D9C-F4B40889E9C5}">
      <dsp:nvSpPr>
        <dsp:cNvPr id="0" name=""/>
        <dsp:cNvSpPr/>
      </dsp:nvSpPr>
      <dsp:spPr>
        <a:xfrm>
          <a:off x="0" y="1383"/>
          <a:ext cx="2139696" cy="862605"/>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05" tIns="78105" rIns="78105" bIns="78105" numCol="1" spcCol="1270" anchor="ctr" anchorCtr="0">
          <a:noAutofit/>
        </a:bodyPr>
        <a:lstStyle/>
        <a:p>
          <a:pPr lvl="0" algn="ctr" defTabSz="1822450">
            <a:lnSpc>
              <a:spcPct val="90000"/>
            </a:lnSpc>
            <a:spcBef>
              <a:spcPct val="0"/>
            </a:spcBef>
            <a:spcAft>
              <a:spcPct val="35000"/>
            </a:spcAft>
          </a:pPr>
          <a:r>
            <a:rPr lang="en-US" sz="4100" kern="1200" dirty="0" err="1" smtClean="0"/>
            <a:t>Etape</a:t>
          </a:r>
          <a:r>
            <a:rPr lang="en-US" sz="4100" kern="1200" dirty="0" smtClean="0"/>
            <a:t> </a:t>
          </a:r>
          <a:r>
            <a:rPr lang="en-US" sz="4100" kern="1200" dirty="0"/>
            <a:t>4</a:t>
          </a:r>
        </a:p>
      </dsp:txBody>
      <dsp:txXfrm>
        <a:off x="42116" y="43499"/>
        <a:ext cx="2055464" cy="820489"/>
      </dsp:txXfrm>
    </dsp:sp>
    <dsp:sp modelId="{93D60F1F-72DD-4F29-81A9-B134C08D0A90}">
      <dsp:nvSpPr>
        <dsp:cNvPr id="0" name=""/>
        <dsp:cNvSpPr/>
      </dsp:nvSpPr>
      <dsp:spPr>
        <a:xfrm>
          <a:off x="0" y="863989"/>
          <a:ext cx="8229600" cy="1725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285750" lvl="1" indent="-285750" algn="l" defTabSz="1244600">
            <a:lnSpc>
              <a:spcPct val="90000"/>
            </a:lnSpc>
            <a:spcBef>
              <a:spcPct val="0"/>
            </a:spcBef>
            <a:spcAft>
              <a:spcPct val="15000"/>
            </a:spcAft>
            <a:buChar char="••"/>
          </a:pPr>
          <a:r>
            <a:rPr lang="fr-FR" sz="2800" kern="1200" noProof="0" dirty="0" smtClean="0"/>
            <a:t>Enregistrez les données afin qu’elles soient complètes et cohérentes entre les différentes personnes interrogées. Entourez les réponses données par la personne interrogée</a:t>
          </a:r>
          <a:endParaRPr lang="en-US" sz="2800" kern="1200" dirty="0"/>
        </a:p>
      </dsp:txBody>
      <dsp:txXfrm>
        <a:off x="0" y="863989"/>
        <a:ext cx="8229600" cy="1725470"/>
      </dsp:txXfrm>
    </dsp:sp>
    <dsp:sp modelId="{A0819683-A5DA-411C-ACCA-C06EBB943518}">
      <dsp:nvSpPr>
        <dsp:cNvPr id="0" name=""/>
        <dsp:cNvSpPr/>
      </dsp:nvSpPr>
      <dsp:spPr>
        <a:xfrm>
          <a:off x="2139695" y="2632590"/>
          <a:ext cx="6089904" cy="862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422400">
            <a:lnSpc>
              <a:spcPct val="90000"/>
            </a:lnSpc>
            <a:spcBef>
              <a:spcPct val="0"/>
            </a:spcBef>
            <a:spcAft>
              <a:spcPct val="35000"/>
            </a:spcAft>
          </a:pPr>
          <a:r>
            <a:rPr lang="en-US" sz="3200" b="1" kern="1200" dirty="0" err="1" smtClean="0"/>
            <a:t>Vérification</a:t>
          </a:r>
          <a:r>
            <a:rPr lang="en-US" sz="3200" b="1" kern="1200" dirty="0" smtClean="0"/>
            <a:t> des </a:t>
          </a:r>
          <a:r>
            <a:rPr lang="en-US" sz="3200" b="1" kern="1200" dirty="0" err="1" smtClean="0"/>
            <a:t>données</a:t>
          </a:r>
          <a:r>
            <a:rPr lang="en-US" sz="3200" b="1" kern="1200" dirty="0" smtClean="0"/>
            <a:t> </a:t>
          </a:r>
          <a:endParaRPr lang="en-US" sz="3200" b="1" kern="1200" dirty="0"/>
        </a:p>
      </dsp:txBody>
      <dsp:txXfrm>
        <a:off x="2139695" y="2632590"/>
        <a:ext cx="6089904" cy="862605"/>
      </dsp:txXfrm>
    </dsp:sp>
    <dsp:sp modelId="{76BC221D-40A7-401B-B835-1F10F9F51914}">
      <dsp:nvSpPr>
        <dsp:cNvPr id="0" name=""/>
        <dsp:cNvSpPr/>
      </dsp:nvSpPr>
      <dsp:spPr>
        <a:xfrm>
          <a:off x="0" y="2632590"/>
          <a:ext cx="2139696" cy="862605"/>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05" tIns="78105" rIns="78105" bIns="78105" numCol="1" spcCol="1270" anchor="ctr" anchorCtr="0">
          <a:noAutofit/>
        </a:bodyPr>
        <a:lstStyle/>
        <a:p>
          <a:pPr lvl="0" algn="ctr" defTabSz="1822450">
            <a:lnSpc>
              <a:spcPct val="90000"/>
            </a:lnSpc>
            <a:spcBef>
              <a:spcPct val="0"/>
            </a:spcBef>
            <a:spcAft>
              <a:spcPct val="35000"/>
            </a:spcAft>
          </a:pPr>
          <a:r>
            <a:rPr lang="en-US" sz="4100" kern="1200" dirty="0" err="1" smtClean="0"/>
            <a:t>Etape</a:t>
          </a:r>
          <a:r>
            <a:rPr lang="en-US" sz="4100" kern="1200" dirty="0" smtClean="0"/>
            <a:t> </a:t>
          </a:r>
          <a:r>
            <a:rPr lang="en-US" sz="4100" kern="1200" dirty="0"/>
            <a:t>5</a:t>
          </a:r>
        </a:p>
      </dsp:txBody>
      <dsp:txXfrm>
        <a:off x="42116" y="2674706"/>
        <a:ext cx="2055464" cy="820489"/>
      </dsp:txXfrm>
    </dsp:sp>
    <dsp:sp modelId="{AF5A4931-442E-4740-84ED-C66190FB3A83}">
      <dsp:nvSpPr>
        <dsp:cNvPr id="0" name=""/>
        <dsp:cNvSpPr/>
      </dsp:nvSpPr>
      <dsp:spPr>
        <a:xfrm>
          <a:off x="0" y="3495196"/>
          <a:ext cx="8229600" cy="1725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285750" lvl="1" indent="-285750" algn="l" defTabSz="1244600">
            <a:lnSpc>
              <a:spcPct val="90000"/>
            </a:lnSpc>
            <a:spcBef>
              <a:spcPct val="0"/>
            </a:spcBef>
            <a:spcAft>
              <a:spcPct val="15000"/>
            </a:spcAft>
            <a:buChar char="••"/>
          </a:pPr>
          <a:r>
            <a:rPr lang="fr-FR" sz="2800" kern="1200" noProof="0" dirty="0" smtClean="0"/>
            <a:t>Vérifiez les données pour s’assurer qu’elles soient complètes avant de quitter le ménage</a:t>
          </a:r>
          <a:endParaRPr lang="fr-FR" sz="2800" kern="1200" noProof="0" dirty="0"/>
        </a:p>
      </dsp:txBody>
      <dsp:txXfrm>
        <a:off x="0" y="3495196"/>
        <a:ext cx="8229600" cy="1725470"/>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5623372" y="0"/>
            <a:ext cx="4301543" cy="339884"/>
          </a:xfrm>
          <a:prstGeom prst="rect">
            <a:avLst/>
          </a:prstGeom>
        </p:spPr>
        <p:txBody>
          <a:bodyPr vert="horz" lIns="91440" tIns="45720" rIns="91440" bIns="45720" rtlCol="0"/>
          <a:lstStyle>
            <a:lvl1pPr algn="r">
              <a:defRPr sz="1200"/>
            </a:lvl1pPr>
          </a:lstStyle>
          <a:p>
            <a:r>
              <a:rPr lang="fr-FR" dirty="0"/>
              <a:t>11/10/2017</a:t>
            </a:r>
          </a:p>
        </p:txBody>
      </p:sp>
      <p:sp>
        <p:nvSpPr>
          <p:cNvPr id="4" name="Espace réservé du pied de page 3"/>
          <p:cNvSpPr>
            <a:spLocks noGrp="1"/>
          </p:cNvSpPr>
          <p:nvPr>
            <p:ph type="ftr" sz="quarter" idx="2"/>
          </p:nvPr>
        </p:nvSpPr>
        <p:spPr>
          <a:xfrm>
            <a:off x="0" y="6456218"/>
            <a:ext cx="4301543" cy="339884"/>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5623372" y="6456218"/>
            <a:ext cx="4301543" cy="339884"/>
          </a:xfrm>
          <a:prstGeom prst="rect">
            <a:avLst/>
          </a:prstGeom>
        </p:spPr>
        <p:txBody>
          <a:bodyPr vert="horz" lIns="91440" tIns="45720" rIns="91440" bIns="45720" rtlCol="0" anchor="b"/>
          <a:lstStyle>
            <a:lvl1pPr algn="r">
              <a:defRPr sz="1200"/>
            </a:lvl1pPr>
          </a:lstStyle>
          <a:p>
            <a:fld id="{7543D494-0510-47A6-B0E8-69AC03514288}" type="slidenum">
              <a:rPr lang="fr-FR" smtClean="0"/>
              <a:t>‹#›</a:t>
            </a:fld>
            <a:endParaRPr lang="fr-FR" dirty="0"/>
          </a:p>
        </p:txBody>
      </p:sp>
    </p:spTree>
    <p:extLst>
      <p:ext uri="{BB962C8B-B14F-4D97-AF65-F5344CB8AC3E}">
        <p14:creationId xmlns:p14="http://schemas.microsoft.com/office/powerpoint/2010/main" val="313362705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r>
              <a:rPr lang="fr-FR" dirty="0"/>
              <a:t>11/10/2017</a:t>
            </a:r>
          </a:p>
        </p:txBody>
      </p:sp>
      <p:sp>
        <p:nvSpPr>
          <p:cNvPr id="4" name="Espace réservé de l'image des diapositives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4CBAD79C-50AF-4863-A14D-D66C5EDC72C1}" type="slidenum">
              <a:rPr lang="fr-FR" smtClean="0"/>
              <a:t>‹#›</a:t>
            </a:fld>
            <a:endParaRPr lang="fr-FR" dirty="0"/>
          </a:p>
        </p:txBody>
      </p:sp>
    </p:spTree>
    <p:extLst>
      <p:ext uri="{BB962C8B-B14F-4D97-AF65-F5344CB8AC3E}">
        <p14:creationId xmlns:p14="http://schemas.microsoft.com/office/powerpoint/2010/main" val="3494344257"/>
      </p:ext>
    </p:extLst>
  </p:cSld>
  <p:clrMap bg1="lt1" tx1="dk1" bg2="lt2" tx2="dk2" accent1="accent1" accent2="accent2" accent3="accent3" accent4="accent4" accent5="accent5" accent6="accent6" hlink="hlink" folHlink="folHlink"/>
  <p:hf hdr="0" ftr="0"/>
  <p:notesStyle>
    <a:lvl1pPr marL="0" algn="l" defTabSz="778593" rtl="0" eaLnBrk="1" latinLnBrk="0" hangingPunct="1">
      <a:defRPr sz="1000" kern="1200">
        <a:solidFill>
          <a:schemeClr val="tx1"/>
        </a:solidFill>
        <a:latin typeface="+mn-lt"/>
        <a:ea typeface="+mn-ea"/>
        <a:cs typeface="+mn-cs"/>
      </a:defRPr>
    </a:lvl1pPr>
    <a:lvl2pPr marL="389296" algn="l" defTabSz="778593" rtl="0" eaLnBrk="1" latinLnBrk="0" hangingPunct="1">
      <a:defRPr sz="1000" kern="1200">
        <a:solidFill>
          <a:schemeClr val="tx1"/>
        </a:solidFill>
        <a:latin typeface="+mn-lt"/>
        <a:ea typeface="+mn-ea"/>
        <a:cs typeface="+mn-cs"/>
      </a:defRPr>
    </a:lvl2pPr>
    <a:lvl3pPr marL="778593" algn="l" defTabSz="778593" rtl="0" eaLnBrk="1" latinLnBrk="0" hangingPunct="1">
      <a:defRPr sz="1000" kern="1200">
        <a:solidFill>
          <a:schemeClr val="tx1"/>
        </a:solidFill>
        <a:latin typeface="+mn-lt"/>
        <a:ea typeface="+mn-ea"/>
        <a:cs typeface="+mn-cs"/>
      </a:defRPr>
    </a:lvl3pPr>
    <a:lvl4pPr marL="1167889" algn="l" defTabSz="778593" rtl="0" eaLnBrk="1" latinLnBrk="0" hangingPunct="1">
      <a:defRPr sz="1000" kern="1200">
        <a:solidFill>
          <a:schemeClr val="tx1"/>
        </a:solidFill>
        <a:latin typeface="+mn-lt"/>
        <a:ea typeface="+mn-ea"/>
        <a:cs typeface="+mn-cs"/>
      </a:defRPr>
    </a:lvl4pPr>
    <a:lvl5pPr marL="1557185" algn="l" defTabSz="778593" rtl="0" eaLnBrk="1" latinLnBrk="0" hangingPunct="1">
      <a:defRPr sz="1000" kern="1200">
        <a:solidFill>
          <a:schemeClr val="tx1"/>
        </a:solidFill>
        <a:latin typeface="+mn-lt"/>
        <a:ea typeface="+mn-ea"/>
        <a:cs typeface="+mn-cs"/>
      </a:defRPr>
    </a:lvl5pPr>
    <a:lvl6pPr marL="1946483" algn="l" defTabSz="778593" rtl="0" eaLnBrk="1" latinLnBrk="0" hangingPunct="1">
      <a:defRPr sz="1000" kern="1200">
        <a:solidFill>
          <a:schemeClr val="tx1"/>
        </a:solidFill>
        <a:latin typeface="+mn-lt"/>
        <a:ea typeface="+mn-ea"/>
        <a:cs typeface="+mn-cs"/>
      </a:defRPr>
    </a:lvl6pPr>
    <a:lvl7pPr marL="2335780" algn="l" defTabSz="778593" rtl="0" eaLnBrk="1" latinLnBrk="0" hangingPunct="1">
      <a:defRPr sz="1000" kern="1200">
        <a:solidFill>
          <a:schemeClr val="tx1"/>
        </a:solidFill>
        <a:latin typeface="+mn-lt"/>
        <a:ea typeface="+mn-ea"/>
        <a:cs typeface="+mn-cs"/>
      </a:defRPr>
    </a:lvl7pPr>
    <a:lvl8pPr marL="2725074" algn="l" defTabSz="778593" rtl="0" eaLnBrk="1" latinLnBrk="0" hangingPunct="1">
      <a:defRPr sz="1000" kern="1200">
        <a:solidFill>
          <a:schemeClr val="tx1"/>
        </a:solidFill>
        <a:latin typeface="+mn-lt"/>
        <a:ea typeface="+mn-ea"/>
        <a:cs typeface="+mn-cs"/>
      </a:defRPr>
    </a:lvl8pPr>
    <a:lvl9pPr marL="3114369" algn="l" defTabSz="77859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3900" y="509588"/>
            <a:ext cx="3398838" cy="2549525"/>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dirty="0"/>
              <a:t>11/10/2017</a:t>
            </a:r>
          </a:p>
        </p:txBody>
      </p:sp>
      <p:sp>
        <p:nvSpPr>
          <p:cNvPr id="5" name="Slide Number Placeholder 4"/>
          <p:cNvSpPr>
            <a:spLocks noGrp="1"/>
          </p:cNvSpPr>
          <p:nvPr>
            <p:ph type="sldNum" sz="quarter" idx="11"/>
          </p:nvPr>
        </p:nvSpPr>
        <p:spPr/>
        <p:txBody>
          <a:bodyPr/>
          <a:lstStyle/>
          <a:p>
            <a:fld id="{4CBAD79C-50AF-4863-A14D-D66C5EDC72C1}" type="slidenum">
              <a:rPr lang="fr-FR" smtClean="0"/>
              <a:t>1</a:t>
            </a:fld>
            <a:endParaRPr lang="fr-FR" dirty="0"/>
          </a:p>
        </p:txBody>
      </p:sp>
    </p:spTree>
    <p:extLst>
      <p:ext uri="{BB962C8B-B14F-4D97-AF65-F5344CB8AC3E}">
        <p14:creationId xmlns:p14="http://schemas.microsoft.com/office/powerpoint/2010/main" val="1484084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78593" rtl="0" eaLnBrk="1" fontAlgn="auto" latinLnBrk="0" hangingPunct="1">
              <a:lnSpc>
                <a:spcPct val="100000"/>
              </a:lnSpc>
              <a:spcBef>
                <a:spcPts val="0"/>
              </a:spcBef>
              <a:spcAft>
                <a:spcPts val="0"/>
              </a:spcAft>
              <a:buClrTx/>
              <a:buSzTx/>
              <a:buFontTx/>
              <a:buNone/>
              <a:tabLst/>
              <a:defRPr/>
            </a:pPr>
            <a:r>
              <a:rPr lang="fr-FR" sz="1000" dirty="0" smtClean="0"/>
              <a:t>Poser une question quand la réponse est évidente?</a:t>
            </a:r>
            <a:r>
              <a:rPr lang="en-US" dirty="0" smtClean="0"/>
              <a:t>: </a:t>
            </a:r>
            <a:r>
              <a:rPr lang="fr-FR" dirty="0" smtClean="0"/>
              <a:t>ce n'est peut-être pas aussi évident que vous le pensez! Mais vous pouvez toujours insérer</a:t>
            </a:r>
            <a:r>
              <a:rPr lang="fr-FR" baseline="0" dirty="0" smtClean="0"/>
              <a:t> avant la question un signe de reconnaissance: </a:t>
            </a:r>
            <a:r>
              <a:rPr lang="fr-FR" dirty="0" smtClean="0"/>
              <a:t> « je vois que vous utilisez un fauteuil roulant, mais avez-vous des difficultés à marcher ou à monter les marches?« </a:t>
            </a:r>
          </a:p>
          <a:p>
            <a:pPr marL="0" marR="0" indent="0" algn="l" defTabSz="778593" rtl="0" eaLnBrk="1" fontAlgn="auto" latinLnBrk="0" hangingPunct="1">
              <a:lnSpc>
                <a:spcPct val="100000"/>
              </a:lnSpc>
              <a:spcBef>
                <a:spcPts val="0"/>
              </a:spcBef>
              <a:spcAft>
                <a:spcPts val="0"/>
              </a:spcAft>
              <a:buClrTx/>
              <a:buSzTx/>
              <a:buFontTx/>
              <a:buNone/>
              <a:tabLst/>
              <a:defRPr/>
            </a:pPr>
            <a:r>
              <a:rPr lang="fr-FR" sz="1000" dirty="0" smtClean="0"/>
              <a:t>Adapter les questions au contexte</a:t>
            </a:r>
            <a:r>
              <a:rPr lang="en-US" dirty="0" smtClean="0"/>
              <a:t>: </a:t>
            </a:r>
            <a:r>
              <a:rPr lang="fr-FR" dirty="0" smtClean="0"/>
              <a:t>vous ne le faites presque</a:t>
            </a:r>
            <a:r>
              <a:rPr lang="fr-FR" baseline="0" dirty="0" smtClean="0"/>
              <a:t> </a:t>
            </a:r>
            <a:r>
              <a:rPr lang="fr-FR" dirty="0" smtClean="0"/>
              <a:t>pas. Vous allez</a:t>
            </a:r>
            <a:r>
              <a:rPr lang="fr-FR" baseline="0" dirty="0" smtClean="0"/>
              <a:t> modifier c</a:t>
            </a:r>
            <a:r>
              <a:rPr lang="fr-FR" dirty="0" smtClean="0"/>
              <a:t>ertaines questions en fonction de la disponibilité des aides techniques (1 et 2) ou des méthodes de construction habituelles (monter une colline ou une échelle au lieu de marches)</a:t>
            </a:r>
          </a:p>
          <a:p>
            <a:pPr marL="0" marR="0" indent="0" algn="l" defTabSz="778593" rtl="0" eaLnBrk="1" fontAlgn="auto" latinLnBrk="0" hangingPunct="1">
              <a:lnSpc>
                <a:spcPct val="100000"/>
              </a:lnSpc>
              <a:spcBef>
                <a:spcPts val="0"/>
              </a:spcBef>
              <a:spcAft>
                <a:spcPts val="0"/>
              </a:spcAft>
              <a:buClrTx/>
              <a:buSzTx/>
              <a:buFontTx/>
              <a:buNone/>
              <a:tabLst/>
              <a:defRPr/>
            </a:pPr>
            <a:r>
              <a:rPr lang="fr-FR" sz="1000" dirty="0" smtClean="0"/>
              <a:t>Saisir les interactions</a:t>
            </a:r>
            <a:r>
              <a:rPr lang="en-US" dirty="0" smtClean="0"/>
              <a:t>: a</a:t>
            </a:r>
            <a:r>
              <a:rPr lang="en-US" baseline="0" dirty="0" smtClean="0"/>
              <a:t> ne pas faire </a:t>
            </a:r>
            <a:r>
              <a:rPr lang="en-US" baseline="0" dirty="0" err="1" smtClean="0"/>
              <a:t>quand</a:t>
            </a:r>
            <a:r>
              <a:rPr lang="en-US" baseline="0" dirty="0" smtClean="0"/>
              <a:t> </a:t>
            </a:r>
            <a:r>
              <a:rPr lang="en-US" baseline="0" dirty="0" err="1" smtClean="0"/>
              <a:t>vous</a:t>
            </a:r>
            <a:r>
              <a:rPr lang="en-US" baseline="0" dirty="0" smtClean="0"/>
              <a:t> </a:t>
            </a:r>
            <a:r>
              <a:rPr lang="en-US" baseline="0" dirty="0" err="1" smtClean="0"/>
              <a:t>utilisez</a:t>
            </a:r>
            <a:r>
              <a:rPr lang="en-US" baseline="0" dirty="0" smtClean="0"/>
              <a:t> les questions du WG. </a:t>
            </a:r>
            <a:r>
              <a:rPr lang="fr-FR" dirty="0" smtClean="0"/>
              <a:t>Elles sont importantes, mais elles ne sont pas la fonction des questions du WG. N'oubliez pas que les questions du WG ne sont pas conçus pour être utilisés isolément et doivent être combinés avec d'autres outils de collecte de données afin de brosser un tableau complet des besoins et des capacités.</a:t>
            </a:r>
            <a:endParaRPr lang="en-US" dirty="0"/>
          </a:p>
          <a:p>
            <a:r>
              <a:rPr lang="fr-FR" sz="1000" dirty="0" smtClean="0"/>
              <a:t>Interagir avec les personnes handicapées </a:t>
            </a:r>
            <a:r>
              <a:rPr lang="en-US" dirty="0" smtClean="0"/>
              <a:t>: </a:t>
            </a:r>
            <a:r>
              <a:rPr lang="fr-FR" dirty="0" smtClean="0"/>
              <a:t>De la même manière que vous interagissez avec quelqu'un d'autre! Présentez-vous, expliquez pourquoi vous êtes là, utilisez un contact visuel (si culturellement approprié). Lorsque vous parlez aux utilisateurs de fauteuil roulant, mettez-vous au même niveau en vous asseyant sur une chaise.</a:t>
            </a:r>
          </a:p>
          <a:p>
            <a:r>
              <a:rPr lang="fr-FR" sz="1000" dirty="0" smtClean="0"/>
              <a:t>Utilisez les questions avec les enfants</a:t>
            </a:r>
            <a:r>
              <a:rPr lang="en-US" dirty="0" smtClean="0"/>
              <a:t>: </a:t>
            </a:r>
            <a:r>
              <a:rPr lang="fr-FR" dirty="0" smtClean="0"/>
              <a:t>Reportez-vous aux instructions sur le MFE concernant le travail avec les parents et les tuteurs</a:t>
            </a:r>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14</a:t>
            </a:fld>
            <a:endParaRPr lang="fr-FR" dirty="0"/>
          </a:p>
        </p:txBody>
      </p:sp>
    </p:spTree>
    <p:extLst>
      <p:ext uri="{BB962C8B-B14F-4D97-AF65-F5344CB8AC3E}">
        <p14:creationId xmlns:p14="http://schemas.microsoft.com/office/powerpoint/2010/main" val="328754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778593" rtl="0" eaLnBrk="1" fontAlgn="auto" latinLnBrk="0" hangingPunct="1">
              <a:lnSpc>
                <a:spcPct val="100000"/>
              </a:lnSpc>
              <a:spcBef>
                <a:spcPts val="0"/>
              </a:spcBef>
              <a:spcAft>
                <a:spcPts val="0"/>
              </a:spcAft>
              <a:buClrTx/>
              <a:buSzTx/>
              <a:buFontTx/>
              <a:buNone/>
              <a:tabLst/>
              <a:defRPr/>
            </a:pPr>
            <a:r>
              <a:rPr lang="fr-FR" sz="1000" dirty="0" smtClean="0"/>
              <a:t>Ceci devrait être dans la session précédente pour expliquer le but de</a:t>
            </a:r>
            <a:r>
              <a:rPr lang="fr-FR" sz="1000" baseline="0" dirty="0" smtClean="0"/>
              <a:t> la version courte enrichie des questions. </a:t>
            </a:r>
            <a:endParaRPr lang="fr-FR" sz="1000" dirty="0" smtClean="0"/>
          </a:p>
          <a:p>
            <a:pPr marL="0" marR="0" lvl="0" indent="0" algn="l" defTabSz="778593" rtl="0" eaLnBrk="1" fontAlgn="auto" latinLnBrk="0" hangingPunct="1">
              <a:lnSpc>
                <a:spcPct val="100000"/>
              </a:lnSpc>
              <a:spcBef>
                <a:spcPts val="0"/>
              </a:spcBef>
              <a:spcAft>
                <a:spcPts val="0"/>
              </a:spcAft>
              <a:buClrTx/>
              <a:buSzTx/>
              <a:buFontTx/>
              <a:buNone/>
              <a:tabLst/>
              <a:defRPr/>
            </a:pPr>
            <a:endParaRPr lang="fr-FR" sz="1000" dirty="0" smtClean="0"/>
          </a:p>
          <a:p>
            <a:pPr marL="0" marR="0" lvl="0" indent="0" algn="l" defTabSz="778593" rtl="0" eaLnBrk="1" fontAlgn="auto" latinLnBrk="0" hangingPunct="1">
              <a:lnSpc>
                <a:spcPct val="100000"/>
              </a:lnSpc>
              <a:spcBef>
                <a:spcPts val="0"/>
              </a:spcBef>
              <a:spcAft>
                <a:spcPts val="0"/>
              </a:spcAft>
              <a:buClrTx/>
              <a:buSzTx/>
              <a:buFontTx/>
              <a:buNone/>
              <a:tabLst/>
              <a:defRPr/>
            </a:pPr>
            <a:r>
              <a:rPr lang="fr-FR" sz="1000" dirty="0" smtClean="0"/>
              <a:t>Le groupe de Washington identifie la majorité des personnes handicapées - mais pas toutes: cela est dû au fait que l'outil est destiné à être utilisé en combinaison avec d'autres méthodes de collecte de données et ne doit pas servir de source unique pour les données sur le handicap. Avoir une meilleure idée du nombre de personnes handicapées dans une communauté nous aidera à concevoir de meilleurs programmes et à planifier d'autres collectes de données visant à combler ces lacunes. Les données collectées à l’aide des questions du WG peuvent toujours être représentatives des besoins des populations et contribueront à une programmation plus inclusive.</a:t>
            </a:r>
            <a:endParaRPr lang="en-GB" sz="1000" dirty="0"/>
          </a:p>
          <a:p>
            <a:endParaRPr lang="fr-FR" baseline="0" dirty="0"/>
          </a:p>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15</a:t>
            </a:fld>
            <a:endParaRPr lang="fr-FR" dirty="0"/>
          </a:p>
        </p:txBody>
      </p:sp>
    </p:spTree>
    <p:extLst>
      <p:ext uri="{BB962C8B-B14F-4D97-AF65-F5344CB8AC3E}">
        <p14:creationId xmlns:p14="http://schemas.microsoft.com/office/powerpoint/2010/main" val="2773736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smtClean="0"/>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18</a:t>
            </a:fld>
            <a:endParaRPr lang="fr-FR" dirty="0"/>
          </a:p>
        </p:txBody>
      </p:sp>
    </p:spTree>
    <p:extLst>
      <p:ext uri="{BB962C8B-B14F-4D97-AF65-F5344CB8AC3E}">
        <p14:creationId xmlns:p14="http://schemas.microsoft.com/office/powerpoint/2010/main" val="2701883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3900" y="509588"/>
            <a:ext cx="3398838" cy="2549525"/>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2</a:t>
            </a:fld>
            <a:endParaRPr lang="fr-FR" dirty="0"/>
          </a:p>
        </p:txBody>
      </p:sp>
    </p:spTree>
    <p:extLst>
      <p:ext uri="{BB962C8B-B14F-4D97-AF65-F5344CB8AC3E}">
        <p14:creationId xmlns:p14="http://schemas.microsoft.com/office/powerpoint/2010/main" val="3522684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Lists</a:t>
            </a:r>
            <a:r>
              <a:rPr lang="en-GB" baseline="0" dirty="0" smtClean="0"/>
              <a:t> to: Registration exercise </a:t>
            </a:r>
            <a:endParaRPr lang="en-GB" dirty="0"/>
          </a:p>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3</a:t>
            </a:fld>
            <a:endParaRPr lang="fr-FR" dirty="0"/>
          </a:p>
        </p:txBody>
      </p:sp>
    </p:spTree>
    <p:extLst>
      <p:ext uri="{BB962C8B-B14F-4D97-AF65-F5344CB8AC3E}">
        <p14:creationId xmlns:p14="http://schemas.microsoft.com/office/powerpoint/2010/main" val="392388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Lists</a:t>
            </a:r>
            <a:r>
              <a:rPr lang="en-GB" baseline="0" dirty="0" smtClean="0"/>
              <a:t> to: Registration exercise </a:t>
            </a:r>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4</a:t>
            </a:fld>
            <a:endParaRPr lang="fr-FR" dirty="0"/>
          </a:p>
        </p:txBody>
      </p:sp>
    </p:spTree>
    <p:extLst>
      <p:ext uri="{BB962C8B-B14F-4D97-AF65-F5344CB8AC3E}">
        <p14:creationId xmlns:p14="http://schemas.microsoft.com/office/powerpoint/2010/main" val="96921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7712" indent="-342900">
              <a:buFont typeface="Arial" panose="020B0604020202020204" pitchFamily="34" charset="0"/>
              <a:buChar char="•"/>
            </a:pPr>
            <a:r>
              <a:rPr lang="fr-FR" sz="1000" b="1" dirty="0" smtClean="0"/>
              <a:t>Méthodologie utilisée pour collecter les données: </a:t>
            </a:r>
            <a:r>
              <a:rPr lang="fr-FR" sz="1000" b="0" i="0" dirty="0" smtClean="0"/>
              <a:t>différents questionnaires</a:t>
            </a:r>
            <a:r>
              <a:rPr lang="fr-FR" sz="1000" b="0" i="0" baseline="0" dirty="0" smtClean="0"/>
              <a:t> </a:t>
            </a:r>
            <a:r>
              <a:rPr lang="fr-FR" sz="1000" b="0" i="0" dirty="0" smtClean="0"/>
              <a:t>ont été utilisés pour collecter les données, ce qui a permis d'identifier des différents groupes de personnes à chaque fois</a:t>
            </a:r>
          </a:p>
          <a:p>
            <a:pPr marL="747712" indent="-342900">
              <a:buFont typeface="Arial" panose="020B0604020202020204" pitchFamily="34" charset="0"/>
              <a:buChar char="•"/>
            </a:pPr>
            <a:r>
              <a:rPr lang="fr-FR" sz="1000" b="1" dirty="0" smtClean="0"/>
              <a:t>Utilisation du mot handicap dans le cadre de la collecte de données: </a:t>
            </a:r>
            <a:r>
              <a:rPr lang="fr-FR" sz="1000" b="0" dirty="0" smtClean="0"/>
              <a:t>l'utilisation du mot handicap dans un questionnaire</a:t>
            </a:r>
            <a:r>
              <a:rPr lang="fr-FR" sz="1000" b="0" baseline="0" dirty="0" smtClean="0"/>
              <a:t> </a:t>
            </a:r>
            <a:r>
              <a:rPr lang="fr-FR" sz="1000" b="0" dirty="0" smtClean="0"/>
              <a:t>entraîne généralement une faible identification de personnes handicapées.</a:t>
            </a:r>
          </a:p>
          <a:p>
            <a:pPr marL="747712" indent="-342900">
              <a:buFont typeface="Arial" panose="020B0604020202020204" pitchFamily="34" charset="0"/>
              <a:buChar char="•"/>
            </a:pPr>
            <a:r>
              <a:rPr lang="fr-FR" sz="1000" b="1" dirty="0" smtClean="0"/>
              <a:t>Collecte de données sur les personnes handicapées: </a:t>
            </a:r>
            <a:r>
              <a:rPr lang="fr-FR" sz="1000" b="0" dirty="0" smtClean="0"/>
              <a:t>comme il n’existe actuellement aucun moyen normalisé de collecter ce type de données, il est difficile de comparer les sources de données.</a:t>
            </a:r>
          </a:p>
          <a:p>
            <a:pPr marL="747712" indent="-342900">
              <a:buFont typeface="Arial" panose="020B0604020202020204" pitchFamily="34" charset="0"/>
              <a:buChar char="•"/>
            </a:pPr>
            <a:r>
              <a:rPr lang="fr-FR" sz="1000" b="1" dirty="0" smtClean="0"/>
              <a:t>Collecte de données pour identifier les personnes handicapées</a:t>
            </a:r>
            <a:r>
              <a:rPr lang="fr-FR" sz="1000" b="0" dirty="0" smtClean="0"/>
              <a:t>: lorsque des données identifiant des personnes handicapées à l'aide de questions sur les difficultés à effectuer des activités de base sont collectées, un taux plus élevé de personnes handicapées</a:t>
            </a:r>
            <a:r>
              <a:rPr lang="fr-FR" sz="1000" b="0" baseline="0" dirty="0" smtClean="0"/>
              <a:t> </a:t>
            </a:r>
            <a:r>
              <a:rPr lang="fr-FR" dirty="0" smtClean="0"/>
              <a:t>à</a:t>
            </a:r>
            <a:r>
              <a:rPr lang="fr-FR" sz="1000" b="0" baseline="0" dirty="0" smtClean="0"/>
              <a:t> tendance </a:t>
            </a:r>
            <a:r>
              <a:rPr lang="fr-FR" dirty="0" smtClean="0"/>
              <a:t>à</a:t>
            </a:r>
            <a:r>
              <a:rPr lang="fr-FR" sz="1000" b="0" baseline="0" dirty="0" smtClean="0"/>
              <a:t> être identifié </a:t>
            </a:r>
            <a:endParaRPr lang="en-GB" b="0"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5</a:t>
            </a:fld>
            <a:endParaRPr lang="fr-FR" dirty="0"/>
          </a:p>
        </p:txBody>
      </p:sp>
    </p:spTree>
    <p:extLst>
      <p:ext uri="{BB962C8B-B14F-4D97-AF65-F5344CB8AC3E}">
        <p14:creationId xmlns:p14="http://schemas.microsoft.com/office/powerpoint/2010/main" val="1961014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6</a:t>
            </a:fld>
            <a:endParaRPr lang="fr-FR" dirty="0"/>
          </a:p>
        </p:txBody>
      </p:sp>
    </p:spTree>
    <p:extLst>
      <p:ext uri="{BB962C8B-B14F-4D97-AF65-F5344CB8AC3E}">
        <p14:creationId xmlns:p14="http://schemas.microsoft.com/office/powerpoint/2010/main" val="2232155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10</a:t>
            </a:fld>
            <a:endParaRPr lang="fr-FR" dirty="0"/>
          </a:p>
        </p:txBody>
      </p:sp>
    </p:spTree>
    <p:extLst>
      <p:ext uri="{BB962C8B-B14F-4D97-AF65-F5344CB8AC3E}">
        <p14:creationId xmlns:p14="http://schemas.microsoft.com/office/powerpoint/2010/main" val="2911442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11</a:t>
            </a:fld>
            <a:endParaRPr lang="fr-FR" dirty="0"/>
          </a:p>
        </p:txBody>
      </p:sp>
    </p:spTree>
    <p:extLst>
      <p:ext uri="{BB962C8B-B14F-4D97-AF65-F5344CB8AC3E}">
        <p14:creationId xmlns:p14="http://schemas.microsoft.com/office/powerpoint/2010/main" val="3908113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12</a:t>
            </a:fld>
            <a:endParaRPr lang="fr-FR" dirty="0"/>
          </a:p>
        </p:txBody>
      </p:sp>
    </p:spTree>
    <p:extLst>
      <p:ext uri="{BB962C8B-B14F-4D97-AF65-F5344CB8AC3E}">
        <p14:creationId xmlns:p14="http://schemas.microsoft.com/office/powerpoint/2010/main" val="22615687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I_Couverture-1">
    <p:spTree>
      <p:nvGrpSpPr>
        <p:cNvPr id="1" name=""/>
        <p:cNvGrpSpPr/>
        <p:nvPr/>
      </p:nvGrpSpPr>
      <p:grpSpPr>
        <a:xfrm>
          <a:off x="0" y="0"/>
          <a:ext cx="0" cy="0"/>
          <a:chOff x="0" y="0"/>
          <a:chExt cx="0" cy="0"/>
        </a:xfrm>
      </p:grpSpPr>
      <p:sp>
        <p:nvSpPr>
          <p:cNvPr id="2" name="Rectangle 1"/>
          <p:cNvSpPr/>
          <p:nvPr userDrawn="1"/>
        </p:nvSpPr>
        <p:spPr>
          <a:xfrm>
            <a:off x="6457720" y="163468"/>
            <a:ext cx="2578434" cy="6571883"/>
          </a:xfrm>
          <a:prstGeom prst="rect">
            <a:avLst/>
          </a:prstGeom>
          <a:solidFill>
            <a:srgbClr val="0077C8"/>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3" name="Espace réservé pour une image  2"/>
          <p:cNvSpPr>
            <a:spLocks noGrp="1"/>
          </p:cNvSpPr>
          <p:nvPr>
            <p:ph type="pic" sz="quarter" idx="10"/>
          </p:nvPr>
        </p:nvSpPr>
        <p:spPr>
          <a:xfrm>
            <a:off x="146331" y="163468"/>
            <a:ext cx="6311390" cy="6571883"/>
          </a:xfrm>
          <a:prstGeom prst="rect">
            <a:avLst/>
          </a:prstGeom>
        </p:spPr>
        <p:txBody>
          <a:bodyPr/>
          <a:lstStyle/>
          <a:p>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76349" y="571661"/>
            <a:ext cx="1759512" cy="2351460"/>
          </a:xfrm>
          <a:prstGeom prst="rect">
            <a:avLst/>
          </a:prstGeom>
          <a:noFill/>
          <a:extLst>
            <a:ext uri="{909E8E84-426E-40DD-AFC4-6F175D3DCCD1}">
              <a14:hiddenFill xmlns:a14="http://schemas.microsoft.com/office/drawing/2010/main">
                <a:solidFill>
                  <a:srgbClr val="FFFFFF"/>
                </a:solidFill>
              </a14:hiddenFill>
            </a:ext>
          </a:extLst>
        </p:spPr>
      </p:pic>
      <p:sp>
        <p:nvSpPr>
          <p:cNvPr id="33" name="Espace réservé du texte 32"/>
          <p:cNvSpPr>
            <a:spLocks noGrp="1"/>
          </p:cNvSpPr>
          <p:nvPr>
            <p:ph type="body" sz="quarter" idx="12" hasCustomPrompt="1"/>
          </p:nvPr>
        </p:nvSpPr>
        <p:spPr>
          <a:xfrm>
            <a:off x="6785281" y="6123063"/>
            <a:ext cx="1741649" cy="408917"/>
          </a:xfrm>
          <a:prstGeom prst="rect">
            <a:avLst/>
          </a:prstGeom>
        </p:spPr>
        <p:txBody>
          <a:bodyPr/>
          <a:lstStyle>
            <a:lvl1pPr algn="ctr">
              <a:defRPr sz="1400" b="1">
                <a:solidFill>
                  <a:schemeClr val="bg1"/>
                </a:solidFill>
              </a:defRPr>
            </a:lvl1pPr>
          </a:lstStyle>
          <a:p>
            <a:pPr lvl="0"/>
            <a:r>
              <a:rPr lang="fr-FR" dirty="0"/>
              <a:t>date</a:t>
            </a:r>
          </a:p>
        </p:txBody>
      </p:sp>
      <p:pic>
        <p:nvPicPr>
          <p:cNvPr id="25" name="Image 2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7237" y="5793864"/>
            <a:ext cx="493697" cy="823952"/>
          </a:xfrm>
          <a:prstGeom prst="rect">
            <a:avLst/>
          </a:prstGeom>
          <a:effectLst>
            <a:reflection endPos="0" dir="5400000" sy="-100000" algn="bl" rotWithShape="0"/>
          </a:effectLst>
        </p:spPr>
      </p:pic>
      <p:sp>
        <p:nvSpPr>
          <p:cNvPr id="26" name="Espace réservé du texte 11"/>
          <p:cNvSpPr>
            <a:spLocks noGrp="1"/>
          </p:cNvSpPr>
          <p:nvPr>
            <p:ph type="body" sz="quarter" idx="11" hasCustomPrompt="1"/>
          </p:nvPr>
        </p:nvSpPr>
        <p:spPr>
          <a:xfrm>
            <a:off x="6650142" y="3143266"/>
            <a:ext cx="2232077" cy="775563"/>
          </a:xfrm>
          <a:prstGeom prst="rect">
            <a:avLst/>
          </a:prstGeom>
        </p:spPr>
        <p:txBody>
          <a:bodyPr>
            <a:normAutofit/>
          </a:bodyPr>
          <a:lstStyle>
            <a:lvl1pPr algn="l">
              <a:defRPr sz="2500" b="1">
                <a:solidFill>
                  <a:schemeClr val="bg1"/>
                </a:solidFill>
              </a:defRPr>
            </a:lvl1pPr>
            <a:lvl2pPr>
              <a:defRPr sz="1600"/>
            </a:lvl2pPr>
            <a:lvl3pPr marL="295641" marR="0" indent="0" algn="l" defTabSz="778593" rtl="0" eaLnBrk="1" fontAlgn="auto" latinLnBrk="0" hangingPunct="1">
              <a:lnSpc>
                <a:spcPct val="100000"/>
              </a:lnSpc>
              <a:spcBef>
                <a:spcPct val="20000"/>
              </a:spcBef>
              <a:spcAft>
                <a:spcPts val="0"/>
              </a:spcAft>
              <a:buClrTx/>
              <a:buSzTx/>
              <a:buFont typeface="Arial" panose="020B0604020202020204" pitchFamily="34" charset="0"/>
              <a:buNone/>
              <a:tabLst/>
              <a:defRPr sz="1900">
                <a:solidFill>
                  <a:schemeClr val="bg1"/>
                </a:solidFill>
              </a:defRPr>
            </a:lvl3pPr>
            <a:lvl4pPr marL="696869" indent="-193782">
              <a:defRPr sz="1600">
                <a:solidFill>
                  <a:schemeClr val="bg1"/>
                </a:solidFill>
              </a:defRPr>
            </a:lvl4pPr>
            <a:lvl5pPr marL="919221" indent="-193782">
              <a:defRPr sz="1600">
                <a:solidFill>
                  <a:schemeClr val="bg1"/>
                </a:solidFill>
              </a:defRPr>
            </a:lvl5pPr>
          </a:lstStyle>
          <a:p>
            <a:pPr lvl="0"/>
            <a:r>
              <a:rPr lang="fr-FR" dirty="0"/>
              <a:t>Titre</a:t>
            </a:r>
          </a:p>
        </p:txBody>
      </p:sp>
      <p:sp>
        <p:nvSpPr>
          <p:cNvPr id="5" name="Espace réservé du texte 4"/>
          <p:cNvSpPr>
            <a:spLocks noGrp="1"/>
          </p:cNvSpPr>
          <p:nvPr>
            <p:ph type="body" sz="quarter" idx="13"/>
          </p:nvPr>
        </p:nvSpPr>
        <p:spPr>
          <a:xfrm>
            <a:off x="6688625" y="4326747"/>
            <a:ext cx="2193382" cy="138801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Modifiez les styles du texte du masque</a:t>
            </a:r>
          </a:p>
        </p:txBody>
      </p:sp>
    </p:spTree>
    <p:extLst>
      <p:ext uri="{BB962C8B-B14F-4D97-AF65-F5344CB8AC3E}">
        <p14:creationId xmlns:p14="http://schemas.microsoft.com/office/powerpoint/2010/main" val="406663740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1"/>
            <a:ext cx="2133600" cy="365125"/>
          </a:xfrm>
          <a:prstGeom prst="rect">
            <a:avLst/>
          </a:prstGeom>
        </p:spPr>
        <p:txBody>
          <a:bodyPr/>
          <a:lstStyle/>
          <a:p>
            <a:fld id="{D936A1A8-1F55-4E70-8155-580F8AA9A3EF}" type="datetimeFigureOut">
              <a:rPr lang="de-DE" smtClean="0"/>
              <a:t>12.02.2019</a:t>
            </a:fld>
            <a:endParaRPr lang="de-DE" dirty="0"/>
          </a:p>
        </p:txBody>
      </p:sp>
      <p:sp>
        <p:nvSpPr>
          <p:cNvPr id="3" name="Fußzeilenplatzhalter 2"/>
          <p:cNvSpPr>
            <a:spLocks noGrp="1"/>
          </p:cNvSpPr>
          <p:nvPr>
            <p:ph type="ftr" sz="quarter" idx="11"/>
          </p:nvPr>
        </p:nvSpPr>
        <p:spPr>
          <a:xfrm>
            <a:off x="3124200" y="6356351"/>
            <a:ext cx="2895600" cy="365125"/>
          </a:xfrm>
          <a:prstGeom prst="rect">
            <a:avLst/>
          </a:prstGeom>
        </p:spPr>
        <p:txBody>
          <a:bodyPr/>
          <a:lstStyle/>
          <a:p>
            <a:endParaRPr lang="de-DE" dirty="0"/>
          </a:p>
        </p:txBody>
      </p:sp>
      <p:sp>
        <p:nvSpPr>
          <p:cNvPr id="4" name="Foliennummernplatzhalter 3"/>
          <p:cNvSpPr>
            <a:spLocks noGrp="1"/>
          </p:cNvSpPr>
          <p:nvPr>
            <p:ph type="sldNum" sz="quarter" idx="12"/>
          </p:nvPr>
        </p:nvSpPr>
        <p:spPr>
          <a:xfrm>
            <a:off x="6553200" y="6356351"/>
            <a:ext cx="2133600" cy="365125"/>
          </a:xfrm>
          <a:prstGeom prst="rect">
            <a:avLst/>
          </a:prstGeom>
        </p:spPr>
        <p:txBody>
          <a:bodyPr/>
          <a:lstStyle/>
          <a:p>
            <a:fld id="{F5F37C35-D68F-4948-8E93-C1FFD57663E3}" type="slidenum">
              <a:rPr lang="de-DE" smtClean="0"/>
              <a:t>‹#›</a:t>
            </a:fld>
            <a:endParaRPr lang="de-DE" dirty="0"/>
          </a:p>
        </p:txBody>
      </p:sp>
    </p:spTree>
    <p:extLst>
      <p:ext uri="{BB962C8B-B14F-4D97-AF65-F5344CB8AC3E}">
        <p14:creationId xmlns:p14="http://schemas.microsoft.com/office/powerpoint/2010/main" val="1095054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Instit_chapitre-1">
    <p:spTree>
      <p:nvGrpSpPr>
        <p:cNvPr id="1" name=""/>
        <p:cNvGrpSpPr/>
        <p:nvPr/>
      </p:nvGrpSpPr>
      <p:grpSpPr>
        <a:xfrm>
          <a:off x="0" y="0"/>
          <a:ext cx="0" cy="0"/>
          <a:chOff x="0" y="0"/>
          <a:chExt cx="0" cy="0"/>
        </a:xfrm>
      </p:grpSpPr>
      <p:sp>
        <p:nvSpPr>
          <p:cNvPr id="10" name="Rectangle 9"/>
          <p:cNvSpPr/>
          <p:nvPr userDrawn="1"/>
        </p:nvSpPr>
        <p:spPr>
          <a:xfrm>
            <a:off x="2" y="0"/>
            <a:ext cx="2262923" cy="6858000"/>
          </a:xfrm>
          <a:prstGeom prst="rect">
            <a:avLst/>
          </a:prstGeom>
          <a:solidFill>
            <a:srgbClr val="5BC2E7"/>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2" name="Titre 1"/>
          <p:cNvSpPr>
            <a:spLocks noGrp="1"/>
          </p:cNvSpPr>
          <p:nvPr>
            <p:ph type="ctrTitle" hasCustomPrompt="1"/>
          </p:nvPr>
        </p:nvSpPr>
        <p:spPr>
          <a:xfrm>
            <a:off x="3552346" y="1918693"/>
            <a:ext cx="4348281" cy="1470087"/>
          </a:xfrm>
        </p:spPr>
        <p:txBody>
          <a:bodyPr>
            <a:noAutofit/>
          </a:bodyPr>
          <a:lstStyle>
            <a:lvl1pPr algn="ctr">
              <a:defRPr sz="11700" b="0">
                <a:solidFill>
                  <a:srgbClr val="0077C8"/>
                </a:solidFill>
              </a:defRPr>
            </a:lvl1pPr>
          </a:lstStyle>
          <a:p>
            <a:r>
              <a:rPr lang="fr-FR" dirty="0"/>
              <a:t>N°</a:t>
            </a:r>
          </a:p>
        </p:txBody>
      </p:sp>
      <p:sp>
        <p:nvSpPr>
          <p:cNvPr id="3" name="Sous-titre 2"/>
          <p:cNvSpPr>
            <a:spLocks noGrp="1"/>
          </p:cNvSpPr>
          <p:nvPr>
            <p:ph type="subTitle" idx="1" hasCustomPrompt="1"/>
          </p:nvPr>
        </p:nvSpPr>
        <p:spPr>
          <a:xfrm>
            <a:off x="2801732" y="3886152"/>
            <a:ext cx="5849502" cy="1752296"/>
          </a:xfrm>
        </p:spPr>
        <p:txBody>
          <a:bodyPr>
            <a:normAutofit/>
          </a:bodyPr>
          <a:lstStyle>
            <a:lvl1pPr marL="0" indent="0" algn="ctr">
              <a:buNone/>
              <a:defRPr sz="3800">
                <a:solidFill>
                  <a:srgbClr val="0077C8"/>
                </a:solidFill>
              </a:defRPr>
            </a:lvl1pPr>
            <a:lvl2pPr marL="357752" indent="0" algn="ctr">
              <a:buNone/>
              <a:defRPr>
                <a:solidFill>
                  <a:schemeClr val="tx1">
                    <a:tint val="75000"/>
                  </a:schemeClr>
                </a:solidFill>
              </a:defRPr>
            </a:lvl2pPr>
            <a:lvl3pPr marL="715501" indent="0" algn="ctr">
              <a:buNone/>
              <a:defRPr>
                <a:solidFill>
                  <a:schemeClr val="tx1">
                    <a:tint val="75000"/>
                  </a:schemeClr>
                </a:solidFill>
              </a:defRPr>
            </a:lvl3pPr>
            <a:lvl4pPr marL="1073253" indent="0" algn="ctr">
              <a:buNone/>
              <a:defRPr>
                <a:solidFill>
                  <a:schemeClr val="tx1">
                    <a:tint val="75000"/>
                  </a:schemeClr>
                </a:solidFill>
              </a:defRPr>
            </a:lvl4pPr>
            <a:lvl5pPr marL="1431004" indent="0" algn="ctr">
              <a:buNone/>
              <a:defRPr>
                <a:solidFill>
                  <a:schemeClr val="tx1">
                    <a:tint val="75000"/>
                  </a:schemeClr>
                </a:solidFill>
              </a:defRPr>
            </a:lvl5pPr>
            <a:lvl6pPr marL="1788755" indent="0" algn="ctr">
              <a:buNone/>
              <a:defRPr>
                <a:solidFill>
                  <a:schemeClr val="tx1">
                    <a:tint val="75000"/>
                  </a:schemeClr>
                </a:solidFill>
              </a:defRPr>
            </a:lvl6pPr>
            <a:lvl7pPr marL="2146505" indent="0" algn="ctr">
              <a:buNone/>
              <a:defRPr>
                <a:solidFill>
                  <a:schemeClr val="tx1">
                    <a:tint val="75000"/>
                  </a:schemeClr>
                </a:solidFill>
              </a:defRPr>
            </a:lvl7pPr>
            <a:lvl8pPr marL="2504257" indent="0" algn="ctr">
              <a:buNone/>
              <a:defRPr>
                <a:solidFill>
                  <a:schemeClr val="tx1">
                    <a:tint val="75000"/>
                  </a:schemeClr>
                </a:solidFill>
              </a:defRPr>
            </a:lvl8pPr>
            <a:lvl9pPr marL="2862008" indent="0" algn="ctr">
              <a:buNone/>
              <a:defRPr>
                <a:solidFill>
                  <a:schemeClr val="tx1">
                    <a:tint val="75000"/>
                  </a:schemeClr>
                </a:solidFill>
              </a:defRPr>
            </a:lvl9pPr>
          </a:lstStyle>
          <a:p>
            <a:r>
              <a:rPr lang="fr-FR" dirty="0"/>
              <a:t>Titre</a:t>
            </a:r>
          </a:p>
        </p:txBody>
      </p:sp>
      <p:sp>
        <p:nvSpPr>
          <p:cNvPr id="12" name="Espace réservé du numéro de diapositive 3"/>
          <p:cNvSpPr>
            <a:spLocks noGrp="1"/>
          </p:cNvSpPr>
          <p:nvPr>
            <p:ph type="sldNum" sz="quarter" idx="4"/>
          </p:nvPr>
        </p:nvSpPr>
        <p:spPr>
          <a:xfrm>
            <a:off x="492766" y="6166976"/>
            <a:ext cx="2133962" cy="364281"/>
          </a:xfrm>
          <a:prstGeom prst="rect">
            <a:avLst/>
          </a:prstGeom>
        </p:spPr>
        <p:txBody>
          <a:bodyPr lIns="71550" tIns="35775" rIns="71550" bIns="35775"/>
          <a:lstStyle>
            <a:lvl1pPr>
              <a:defRPr sz="900">
                <a:solidFill>
                  <a:srgbClr val="004F71"/>
                </a:solidFill>
              </a:defRPr>
            </a:lvl1pPr>
          </a:lstStyle>
          <a:p>
            <a:fld id="{90674DFE-F235-4FE6-B070-9AAFFB84EECD}" type="slidenum">
              <a:rPr lang="fr-FR" smtClean="0"/>
              <a:pPr/>
              <a:t>‹#›</a:t>
            </a:fld>
            <a:endParaRPr lang="fr-FR" dirty="0"/>
          </a:p>
        </p:txBody>
      </p:sp>
      <p:cxnSp>
        <p:nvCxnSpPr>
          <p:cNvPr id="14" name="Connecteur droit 13"/>
          <p:cNvCxnSpPr/>
          <p:nvPr userDrawn="1"/>
        </p:nvCxnSpPr>
        <p:spPr>
          <a:xfrm flipH="1">
            <a:off x="5033771" y="3500242"/>
            <a:ext cx="1385426" cy="1"/>
          </a:xfrm>
          <a:prstGeom prst="line">
            <a:avLst/>
          </a:prstGeom>
          <a:ln w="12700">
            <a:solidFill>
              <a:srgbClr val="0077C8"/>
            </a:solidFill>
          </a:ln>
        </p:spPr>
        <p:style>
          <a:lnRef idx="1">
            <a:schemeClr val="accent1"/>
          </a:lnRef>
          <a:fillRef idx="0">
            <a:schemeClr val="accent1"/>
          </a:fillRef>
          <a:effectRef idx="0">
            <a:schemeClr val="accent1"/>
          </a:effectRef>
          <a:fontRef idx="minor">
            <a:schemeClr val="tx1"/>
          </a:fontRef>
        </p:style>
      </p:cxn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34587"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650604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HI-Instit_Contenu-2">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a:t>
            </a:fld>
            <a:endParaRPr lang="fr-FR" dirty="0"/>
          </a:p>
        </p:txBody>
      </p:sp>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8" name="Imag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5003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HI-Instit_Contenu-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a:t>
            </a:fld>
            <a:endParaRPr lang="fr-FR" dirty="0"/>
          </a:p>
        </p:txBody>
      </p:sp>
      <p:grpSp>
        <p:nvGrpSpPr>
          <p:cNvPr id="14" name="Groupe 13"/>
          <p:cNvGrpSpPr/>
          <p:nvPr userDrawn="1"/>
        </p:nvGrpSpPr>
        <p:grpSpPr>
          <a:xfrm>
            <a:off x="-10228" y="13983"/>
            <a:ext cx="9200320" cy="6862184"/>
            <a:chOff x="-11961" y="15416"/>
            <a:chExt cx="10759263" cy="7565876"/>
          </a:xfrm>
        </p:grpSpPr>
        <p:grpSp>
          <p:nvGrpSpPr>
            <p:cNvPr id="15" name="Groupe 14"/>
            <p:cNvGrpSpPr/>
            <p:nvPr userDrawn="1"/>
          </p:nvGrpSpPr>
          <p:grpSpPr>
            <a:xfrm>
              <a:off x="5343634" y="80662"/>
              <a:ext cx="5403668" cy="7500630"/>
              <a:chOff x="5343634" y="80662"/>
              <a:chExt cx="5403668" cy="7500630"/>
            </a:xfrm>
          </p:grpSpPr>
          <p:cxnSp>
            <p:nvCxnSpPr>
              <p:cNvPr id="29" name="Connecteur droit 28"/>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25" name="Groupe 24"/>
            <p:cNvGrpSpPr/>
            <p:nvPr userDrawn="1"/>
          </p:nvGrpSpPr>
          <p:grpSpPr>
            <a:xfrm>
              <a:off x="-11961" y="15416"/>
              <a:ext cx="5403666" cy="7500630"/>
              <a:chOff x="-11961" y="15416"/>
              <a:chExt cx="5403666" cy="7500630"/>
            </a:xfrm>
          </p:grpSpPr>
          <p:cxnSp>
            <p:nvCxnSpPr>
              <p:cNvPr id="26" name="Connecteur droit 25"/>
              <p:cNvCxnSpPr/>
              <p:nvPr userDrawn="1"/>
            </p:nvCxnSpPr>
            <p:spPr>
              <a:xfrm>
                <a:off x="-11961" y="80662"/>
                <a:ext cx="5403666"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11961" y="7516046"/>
                <a:ext cx="5358661"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81115" y="15416"/>
                <a:ext cx="0" cy="750063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grpSp>
      </p:gr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190176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HI-Instit_Contenu-3">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a:t>
            </a:fld>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pic>
        <p:nvPicPr>
          <p:cNvPr id="25" name="Image 2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309513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I-Instit_Contenu-4">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841388" y="1061491"/>
            <a:ext cx="3809846" cy="928703"/>
          </a:xfrm>
        </p:spPr>
        <p:txBody>
          <a:bodyPr>
            <a:normAutofit/>
          </a:bodyPr>
          <a:lstStyle>
            <a:lvl1pPr>
              <a:defRPr sz="2800"/>
            </a:lvl1pPr>
          </a:lstStyle>
          <a:p>
            <a:r>
              <a:rPr lang="fr-FR" dirty="0"/>
              <a:t>Titre</a:t>
            </a:r>
          </a:p>
        </p:txBody>
      </p:sp>
      <p:sp>
        <p:nvSpPr>
          <p:cNvPr id="3" name="Espace réservé du numéro de diapositive 2"/>
          <p:cNvSpPr>
            <a:spLocks noGrp="1"/>
          </p:cNvSpPr>
          <p:nvPr>
            <p:ph type="sldNum" sz="quarter" idx="10"/>
          </p:nvPr>
        </p:nvSpPr>
        <p:spPr>
          <a:xfrm>
            <a:off x="492766" y="6166976"/>
            <a:ext cx="2133962" cy="364281"/>
          </a:xfrm>
          <a:prstGeom prst="rect">
            <a:avLst/>
          </a:prstGeom>
        </p:spPr>
        <p:txBody>
          <a:bodyPr lIns="71550" tIns="35775" rIns="71550" bIns="35775"/>
          <a:lstStyle/>
          <a:p>
            <a:fld id="{90674DFE-F235-4FE6-B070-9AAFFB84EECD}" type="slidenum">
              <a:rPr lang="fr-FR" smtClean="0"/>
              <a:pPr/>
              <a:t>‹#›</a:t>
            </a:fld>
            <a:endParaRPr lang="fr-FR" dirty="0"/>
          </a:p>
        </p:txBody>
      </p:sp>
      <p:sp>
        <p:nvSpPr>
          <p:cNvPr id="5" name="Espace réservé pour une image  9"/>
          <p:cNvSpPr>
            <a:spLocks noGrp="1"/>
          </p:cNvSpPr>
          <p:nvPr>
            <p:ph type="pic" sz="quarter" idx="11"/>
          </p:nvPr>
        </p:nvSpPr>
        <p:spPr>
          <a:xfrm>
            <a:off x="0" y="0"/>
            <a:ext cx="4572000" cy="6858000"/>
          </a:xfrm>
          <a:prstGeom prst="rect">
            <a:avLst/>
          </a:prstGeom>
        </p:spPr>
        <p:txBody>
          <a:bodyPr/>
          <a:lstStyle/>
          <a:p>
            <a:endParaRPr lang="fr-FR" dirty="0"/>
          </a:p>
        </p:txBody>
      </p:sp>
      <p:sp>
        <p:nvSpPr>
          <p:cNvPr id="7" name="Espace réservé du numéro de diapositive 6"/>
          <p:cNvSpPr txBox="1">
            <a:spLocks/>
          </p:cNvSpPr>
          <p:nvPr userDrawn="1"/>
        </p:nvSpPr>
        <p:spPr>
          <a:xfrm>
            <a:off x="4841391" y="6204702"/>
            <a:ext cx="500293" cy="244815"/>
          </a:xfrm>
          <a:prstGeom prst="rect">
            <a:avLst/>
          </a:prstGeom>
        </p:spPr>
        <p:txBody>
          <a:bodyPr lIns="71550" tIns="35775" rIns="71550" bIns="35775"/>
          <a:lstStyle>
            <a:defPPr>
              <a:defRPr lang="fr-FR"/>
            </a:defPPr>
            <a:lvl1pPr marL="0" algn="l" defTabSz="995029" rtl="0" eaLnBrk="1" latinLnBrk="0" hangingPunct="1">
              <a:defRPr sz="1200" kern="1200">
                <a:solidFill>
                  <a:srgbClr val="0077C8"/>
                </a:solidFill>
                <a:latin typeface="+mn-lt"/>
                <a:ea typeface="+mn-ea"/>
                <a:cs typeface="+mn-cs"/>
              </a:defRPr>
            </a:lvl1pPr>
            <a:lvl2pPr marL="497514" algn="l" defTabSz="995029" rtl="0" eaLnBrk="1" latinLnBrk="0" hangingPunct="1">
              <a:defRPr sz="2100" kern="1200">
                <a:solidFill>
                  <a:schemeClr val="tx1"/>
                </a:solidFill>
                <a:latin typeface="+mn-lt"/>
                <a:ea typeface="+mn-ea"/>
                <a:cs typeface="+mn-cs"/>
              </a:defRPr>
            </a:lvl2pPr>
            <a:lvl3pPr marL="995029" algn="l" defTabSz="995029" rtl="0" eaLnBrk="1" latinLnBrk="0" hangingPunct="1">
              <a:defRPr sz="2100" kern="1200">
                <a:solidFill>
                  <a:schemeClr val="tx1"/>
                </a:solidFill>
                <a:latin typeface="+mn-lt"/>
                <a:ea typeface="+mn-ea"/>
                <a:cs typeface="+mn-cs"/>
              </a:defRPr>
            </a:lvl3pPr>
            <a:lvl4pPr marL="1492543" algn="l" defTabSz="995029" rtl="0" eaLnBrk="1" latinLnBrk="0" hangingPunct="1">
              <a:defRPr sz="2100" kern="1200">
                <a:solidFill>
                  <a:schemeClr val="tx1"/>
                </a:solidFill>
                <a:latin typeface="+mn-lt"/>
                <a:ea typeface="+mn-ea"/>
                <a:cs typeface="+mn-cs"/>
              </a:defRPr>
            </a:lvl4pPr>
            <a:lvl5pPr marL="1990058" algn="l" defTabSz="995029" rtl="0" eaLnBrk="1" latinLnBrk="0" hangingPunct="1">
              <a:defRPr sz="2100" kern="1200">
                <a:solidFill>
                  <a:schemeClr val="tx1"/>
                </a:solidFill>
                <a:latin typeface="+mn-lt"/>
                <a:ea typeface="+mn-ea"/>
                <a:cs typeface="+mn-cs"/>
              </a:defRPr>
            </a:lvl5pPr>
            <a:lvl6pPr marL="2487574" algn="l" defTabSz="995029" rtl="0" eaLnBrk="1" latinLnBrk="0" hangingPunct="1">
              <a:defRPr sz="2100" kern="1200">
                <a:solidFill>
                  <a:schemeClr val="tx1"/>
                </a:solidFill>
                <a:latin typeface="+mn-lt"/>
                <a:ea typeface="+mn-ea"/>
                <a:cs typeface="+mn-cs"/>
              </a:defRPr>
            </a:lvl6pPr>
            <a:lvl7pPr marL="2985089" algn="l" defTabSz="995029" rtl="0" eaLnBrk="1" latinLnBrk="0" hangingPunct="1">
              <a:defRPr sz="2100" kern="1200">
                <a:solidFill>
                  <a:schemeClr val="tx1"/>
                </a:solidFill>
                <a:latin typeface="+mn-lt"/>
                <a:ea typeface="+mn-ea"/>
                <a:cs typeface="+mn-cs"/>
              </a:defRPr>
            </a:lvl7pPr>
            <a:lvl8pPr marL="3482602" algn="l" defTabSz="995029" rtl="0" eaLnBrk="1" latinLnBrk="0" hangingPunct="1">
              <a:defRPr sz="2100" kern="1200">
                <a:solidFill>
                  <a:schemeClr val="tx1"/>
                </a:solidFill>
                <a:latin typeface="+mn-lt"/>
                <a:ea typeface="+mn-ea"/>
                <a:cs typeface="+mn-cs"/>
              </a:defRPr>
            </a:lvl8pPr>
            <a:lvl9pPr marL="3980114" algn="l" defTabSz="995029" rtl="0" eaLnBrk="1" latinLnBrk="0" hangingPunct="1">
              <a:defRPr sz="2100" kern="1200">
                <a:solidFill>
                  <a:schemeClr val="tx1"/>
                </a:solidFill>
                <a:latin typeface="+mn-lt"/>
                <a:ea typeface="+mn-ea"/>
                <a:cs typeface="+mn-cs"/>
              </a:defRPr>
            </a:lvl9pPr>
          </a:lstStyle>
          <a:p>
            <a:fld id="{2CE3F619-B3DC-45F0-A72C-2F3B9D1652DC}" type="slidenum">
              <a:rPr lang="fr-FR" smtClean="0"/>
              <a:pPr/>
              <a:t>‹#›</a:t>
            </a:fld>
            <a:endParaRPr lang="fr-FR" dirty="0"/>
          </a:p>
        </p:txBody>
      </p:sp>
      <p:sp>
        <p:nvSpPr>
          <p:cNvPr id="10" name="Espace réservé du texte 9"/>
          <p:cNvSpPr>
            <a:spLocks noGrp="1"/>
          </p:cNvSpPr>
          <p:nvPr>
            <p:ph type="body" sz="quarter" idx="12"/>
          </p:nvPr>
        </p:nvSpPr>
        <p:spPr>
          <a:xfrm>
            <a:off x="4840782" y="2326797"/>
            <a:ext cx="3426285" cy="3362047"/>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429515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I-Instit_Photo-2">
    <p:spTree>
      <p:nvGrpSpPr>
        <p:cNvPr id="1" name=""/>
        <p:cNvGrpSpPr/>
        <p:nvPr/>
      </p:nvGrpSpPr>
      <p:grpSpPr>
        <a:xfrm>
          <a:off x="0" y="0"/>
          <a:ext cx="0" cy="0"/>
          <a:chOff x="0" y="0"/>
          <a:chExt cx="0" cy="0"/>
        </a:xfrm>
      </p:grpSpPr>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608" y="164143"/>
            <a:ext cx="8890151" cy="6571469"/>
          </a:xfrm>
        </p:spPr>
        <p:txBody>
          <a:bodyPr/>
          <a:lstStyle/>
          <a:p>
            <a:endParaRPr lang="fr-FR" dirty="0"/>
          </a:p>
        </p:txBody>
      </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683781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I-Instit_Photo-3">
    <p:spTree>
      <p:nvGrpSpPr>
        <p:cNvPr id="1" name=""/>
        <p:cNvGrpSpPr/>
        <p:nvPr/>
      </p:nvGrpSpPr>
      <p:grpSpPr>
        <a:xfrm>
          <a:off x="0" y="0"/>
          <a:ext cx="0" cy="0"/>
          <a:chOff x="0" y="0"/>
          <a:chExt cx="0" cy="0"/>
        </a:xfrm>
      </p:grpSpPr>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333" y="164143"/>
            <a:ext cx="8889823" cy="6571208"/>
          </a:xfrm>
        </p:spPr>
        <p:txBody>
          <a:bodyPr/>
          <a:lstStyle/>
          <a:p>
            <a:endParaRPr lang="fr-FR" dirty="0"/>
          </a:p>
        </p:txBody>
      </p:sp>
      <p:pic>
        <p:nvPicPr>
          <p:cNvPr id="14" name="Imag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37665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_Photo-4">
    <p:spTree>
      <p:nvGrpSpPr>
        <p:cNvPr id="1" name=""/>
        <p:cNvGrpSpPr/>
        <p:nvPr/>
      </p:nvGrpSpPr>
      <p:grpSpPr>
        <a:xfrm>
          <a:off x="0" y="0"/>
          <a:ext cx="0" cy="0"/>
          <a:chOff x="0" y="0"/>
          <a:chExt cx="0" cy="0"/>
        </a:xfrm>
      </p:grpSpPr>
      <p:sp>
        <p:nvSpPr>
          <p:cNvPr id="17" name="Espace réservé pour une image  2"/>
          <p:cNvSpPr>
            <a:spLocks noGrp="1"/>
          </p:cNvSpPr>
          <p:nvPr>
            <p:ph type="pic" sz="quarter" idx="10"/>
          </p:nvPr>
        </p:nvSpPr>
        <p:spPr>
          <a:xfrm>
            <a:off x="2" y="0"/>
            <a:ext cx="9143999" cy="6858000"/>
          </a:xfrm>
          <a:prstGeom prst="rect">
            <a:avLst/>
          </a:prstGeom>
        </p:spPr>
        <p:txBody>
          <a:bodyPr/>
          <a:lstStyle/>
          <a:p>
            <a:endParaRPr lang="fr-FR" dirty="0"/>
          </a:p>
        </p:txBody>
      </p:sp>
      <p:sp>
        <p:nvSpPr>
          <p:cNvPr id="20" name="Espace réservé du numéro de diapositive 6"/>
          <p:cNvSpPr>
            <a:spLocks noGrp="1"/>
          </p:cNvSpPr>
          <p:nvPr>
            <p:ph type="sldNum" sz="quarter" idx="4"/>
          </p:nvPr>
        </p:nvSpPr>
        <p:spPr>
          <a:xfrm>
            <a:off x="492689" y="6204702"/>
            <a:ext cx="1154523" cy="244815"/>
          </a:xfrm>
          <a:prstGeom prst="rect">
            <a:avLst/>
          </a:prstGeom>
        </p:spPr>
        <p:txBody>
          <a:bodyPr lIns="71550" tIns="35775" rIns="71550" bIns="35775"/>
          <a:lstStyle>
            <a:lvl1pPr>
              <a:defRPr sz="900"/>
            </a:lvl1pPr>
          </a:lstStyle>
          <a:p>
            <a:fld id="{2CE3F619-B3DC-45F0-A72C-2F3B9D1652DC}" type="slidenum">
              <a:rPr lang="fr-FR" smtClean="0"/>
              <a:pPr/>
              <a:t>‹#›</a:t>
            </a:fld>
            <a:endParaRPr lang="fr-FR"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05579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7C8">
            <a:alpha val="0"/>
          </a:srgbClr>
        </a:solidFill>
        <a:effectLst/>
      </p:bgPr>
    </p:bg>
    <p:spTree>
      <p:nvGrpSpPr>
        <p:cNvPr id="1" name=""/>
        <p:cNvGrpSpPr/>
        <p:nvPr/>
      </p:nvGrpSpPr>
      <p:grpSpPr>
        <a:xfrm>
          <a:off x="0" y="0"/>
          <a:ext cx="0" cy="0"/>
          <a:chOff x="0" y="0"/>
          <a:chExt cx="0" cy="0"/>
        </a:xfrm>
      </p:grpSpPr>
      <p:sp>
        <p:nvSpPr>
          <p:cNvPr id="3" name="Espace réservé du titre 1"/>
          <p:cNvSpPr>
            <a:spLocks noGrp="1"/>
          </p:cNvSpPr>
          <p:nvPr>
            <p:ph type="title"/>
          </p:nvPr>
        </p:nvSpPr>
        <p:spPr>
          <a:xfrm>
            <a:off x="480064" y="489550"/>
            <a:ext cx="8171173" cy="1102589"/>
          </a:xfrm>
          <a:prstGeom prst="rect">
            <a:avLst/>
          </a:prstGeom>
        </p:spPr>
        <p:txBody>
          <a:bodyPr vert="horz" lIns="71550" tIns="35775" rIns="71550" bIns="35775" rtlCol="0" anchor="ctr">
            <a:normAutofit/>
          </a:bodyPr>
          <a:lstStyle/>
          <a:p>
            <a:r>
              <a:rPr lang="fr-FR" dirty="0"/>
              <a:t>Modifiez le style du titre</a:t>
            </a:r>
          </a:p>
        </p:txBody>
      </p:sp>
      <p:sp>
        <p:nvSpPr>
          <p:cNvPr id="4" name="Espace réservé du texte 2"/>
          <p:cNvSpPr>
            <a:spLocks noGrp="1"/>
          </p:cNvSpPr>
          <p:nvPr>
            <p:ph type="body" idx="1"/>
          </p:nvPr>
        </p:nvSpPr>
        <p:spPr>
          <a:xfrm>
            <a:off x="492768" y="2163607"/>
            <a:ext cx="8158468" cy="3962951"/>
          </a:xfrm>
          <a:prstGeom prst="rect">
            <a:avLst/>
          </a:prstGeom>
        </p:spPr>
        <p:txBody>
          <a:bodyPr vert="horz" lIns="71550" tIns="35775" rIns="71550" bIns="35775"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18228016"/>
      </p:ext>
    </p:extLst>
  </p:cSld>
  <p:clrMap bg1="lt1" tx1="dk1" bg2="lt2" tx2="dk2" accent1="accent1" accent2="accent2" accent3="accent3" accent4="accent4" accent5="accent5" accent6="accent6" hlink="hlink" folHlink="folHlink"/>
  <p:sldLayoutIdLst>
    <p:sldLayoutId id="2147483791" r:id="rId1"/>
    <p:sldLayoutId id="2147483798" r:id="rId2"/>
    <p:sldLayoutId id="2147483799" r:id="rId3"/>
    <p:sldLayoutId id="2147483830" r:id="rId4"/>
    <p:sldLayoutId id="2147483829" r:id="rId5"/>
    <p:sldLayoutId id="2147483834" r:id="rId6"/>
    <p:sldLayoutId id="2147483836" r:id="rId7"/>
    <p:sldLayoutId id="2147483837" r:id="rId8"/>
    <p:sldLayoutId id="2147483824" r:id="rId9"/>
    <p:sldLayoutId id="2147483838" r:id="rId10"/>
  </p:sldLayoutIdLst>
  <p:hf hdr="0" dt="0"/>
  <p:txStyles>
    <p:titleStyle>
      <a:lvl1pPr algn="l" defTabSz="778593" rtl="0" eaLnBrk="1" latinLnBrk="0" hangingPunct="1">
        <a:spcBef>
          <a:spcPct val="0"/>
        </a:spcBef>
        <a:spcAft>
          <a:spcPts val="939"/>
        </a:spcAft>
        <a:buNone/>
        <a:defRPr sz="3100" b="1" kern="1200">
          <a:solidFill>
            <a:srgbClr val="004F71"/>
          </a:solidFill>
          <a:latin typeface="+mj-lt"/>
          <a:ea typeface="+mj-ea"/>
          <a:cs typeface="+mj-cs"/>
        </a:defRPr>
      </a:lvl1pPr>
    </p:titleStyle>
    <p:bodyStyle>
      <a:lvl1pPr marL="0" indent="0" algn="l" defTabSz="563189" rtl="0" eaLnBrk="1" latinLnBrk="0" hangingPunct="1">
        <a:spcBef>
          <a:spcPct val="20000"/>
        </a:spcBef>
        <a:spcAft>
          <a:spcPts val="939"/>
        </a:spcAft>
        <a:buFontTx/>
        <a:buNone/>
        <a:defRPr lang="fr-FR" sz="1900" kern="1200" spc="23" baseline="0" smtClean="0">
          <a:solidFill>
            <a:schemeClr val="tx1"/>
          </a:solidFill>
          <a:effectLst/>
          <a:latin typeface="+mn-lt"/>
          <a:ea typeface="+mn-ea"/>
          <a:cs typeface="+mn-cs"/>
        </a:defRPr>
      </a:lvl1pPr>
      <a:lvl2pPr marL="560229" indent="-268314" algn="l" defTabSz="778593" rtl="0" eaLnBrk="1" latinLnBrk="0" hangingPunct="1">
        <a:spcBef>
          <a:spcPts val="0"/>
        </a:spcBef>
        <a:spcAft>
          <a:spcPts val="470"/>
        </a:spcAft>
        <a:buFont typeface="Arial" panose="020B0604020202020204" pitchFamily="34" charset="0"/>
        <a:buChar char="•"/>
        <a:defRPr sz="1600" b="0" kern="1200" baseline="0">
          <a:solidFill>
            <a:schemeClr val="tx1"/>
          </a:solidFill>
          <a:latin typeface="+mn-lt"/>
          <a:ea typeface="+mn-ea"/>
          <a:cs typeface="+mn-cs"/>
        </a:defRPr>
      </a:lvl2pPr>
      <a:lvl3pPr marL="972636" indent="-193782"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3pPr>
      <a:lvl4pPr marL="1362536"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4pPr>
      <a:lvl5pPr marL="1751834"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5pPr>
      <a:lvl6pPr marL="1946483"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6pPr>
      <a:lvl7pPr marL="2335776"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7pPr>
      <a:lvl8pPr marL="2919723"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8pPr>
      <a:lvl9pPr marL="3309020"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9pPr>
    </p:bodyStyle>
    <p:other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3"/>
          <p:cNvSpPr>
            <a:spLocks noGrp="1"/>
          </p:cNvSpPr>
          <p:nvPr>
            <p:ph type="body" sz="quarter" idx="11"/>
          </p:nvPr>
        </p:nvSpPr>
        <p:spPr>
          <a:xfrm>
            <a:off x="836585" y="1868827"/>
            <a:ext cx="5490610" cy="2898159"/>
          </a:xfrm>
        </p:spPr>
        <p:txBody>
          <a:bodyPr>
            <a:normAutofit/>
          </a:bodyPr>
          <a:lstStyle/>
          <a:p>
            <a:r>
              <a:rPr lang="fr-FR" sz="4000" dirty="0">
                <a:solidFill>
                  <a:schemeClr val="tx1"/>
                </a:solidFill>
              </a:rPr>
              <a:t>Collecte de données à l’aide des </a:t>
            </a:r>
            <a:r>
              <a:rPr lang="fr-FR" sz="4000" dirty="0" smtClean="0">
                <a:solidFill>
                  <a:schemeClr val="tx1"/>
                </a:solidFill>
              </a:rPr>
              <a:t>questions du Washington Group</a:t>
            </a:r>
            <a:endParaRPr lang="en-GB" sz="4000" dirty="0">
              <a:solidFill>
                <a:schemeClr val="tx1"/>
              </a:solidFill>
            </a:endParaRPr>
          </a:p>
        </p:txBody>
      </p:sp>
    </p:spTree>
    <p:extLst>
      <p:ext uri="{BB962C8B-B14F-4D97-AF65-F5344CB8AC3E}">
        <p14:creationId xmlns:p14="http://schemas.microsoft.com/office/powerpoint/2010/main" val="4107829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n-GB" dirty="0" err="1" smtClean="0"/>
              <a:t>Quelques</a:t>
            </a:r>
            <a:r>
              <a:rPr lang="en-GB" dirty="0" smtClean="0"/>
              <a:t> </a:t>
            </a:r>
            <a:r>
              <a:rPr lang="en-GB" dirty="0" err="1" smtClean="0"/>
              <a:t>conseils</a:t>
            </a:r>
            <a:r>
              <a:rPr lang="en-GB" dirty="0" smtClean="0"/>
              <a:t> </a:t>
            </a:r>
            <a:endParaRPr lang="en-GB" dirty="0"/>
          </a:p>
        </p:txBody>
      </p:sp>
      <p:sp>
        <p:nvSpPr>
          <p:cNvPr id="6" name="Rectangle 5">
            <a:extLst>
              <a:ext uri="{FF2B5EF4-FFF2-40B4-BE49-F238E27FC236}">
                <a16:creationId xmlns:a16="http://schemas.microsoft.com/office/drawing/2014/main" xmlns="" id="{091824E7-5B18-4CFC-81ED-0ACF67E65148}"/>
              </a:ext>
            </a:extLst>
          </p:cNvPr>
          <p:cNvSpPr/>
          <p:nvPr/>
        </p:nvSpPr>
        <p:spPr>
          <a:xfrm>
            <a:off x="492763" y="1524266"/>
            <a:ext cx="8158474" cy="4832092"/>
          </a:xfrm>
          <a:prstGeom prst="rect">
            <a:avLst/>
          </a:prstGeom>
        </p:spPr>
        <p:txBody>
          <a:bodyPr wrap="square">
            <a:spAutoFit/>
          </a:bodyPr>
          <a:lstStyle/>
          <a:p>
            <a:pPr marL="342900" lvl="0" indent="-342900">
              <a:buFont typeface="Arial" panose="020B0604020202020204" pitchFamily="34" charset="0"/>
              <a:buChar char="•"/>
            </a:pPr>
            <a:r>
              <a:rPr lang="fr-FR" sz="2800" dirty="0"/>
              <a:t>Toutes les déclarations et les options de réponse doivent être lues à voix haute</a:t>
            </a:r>
            <a:r>
              <a:rPr lang="fr-FR" sz="2800" dirty="0" smtClean="0"/>
              <a:t>.</a:t>
            </a:r>
          </a:p>
          <a:p>
            <a:pPr marL="342900" lvl="0" indent="-342900">
              <a:buFont typeface="Arial" panose="020B0604020202020204" pitchFamily="34" charset="0"/>
              <a:buChar char="•"/>
            </a:pPr>
            <a:endParaRPr lang="en-US" sz="2800" dirty="0"/>
          </a:p>
          <a:p>
            <a:pPr marL="342900" lvl="0" indent="-342900">
              <a:buFont typeface="Arial" panose="020B0604020202020204" pitchFamily="34" charset="0"/>
              <a:buChar char="•"/>
            </a:pPr>
            <a:r>
              <a:rPr lang="fr-FR" sz="2800" dirty="0"/>
              <a:t>La phrase d'introduction sert uniquement à relier différentes sections de </a:t>
            </a:r>
            <a:r>
              <a:rPr lang="fr-FR" sz="2800" dirty="0" smtClean="0"/>
              <a:t>l'enquête</a:t>
            </a:r>
          </a:p>
          <a:p>
            <a:pPr marL="342900" lvl="0" indent="-342900">
              <a:buFont typeface="Arial" panose="020B0604020202020204" pitchFamily="34" charset="0"/>
              <a:buChar char="•"/>
            </a:pPr>
            <a:endParaRPr lang="en-US" sz="2800" dirty="0"/>
          </a:p>
          <a:p>
            <a:pPr marL="342900" indent="-342900">
              <a:buFont typeface="Arial" panose="020B0604020202020204" pitchFamily="34" charset="0"/>
              <a:buChar char="•"/>
            </a:pPr>
            <a:r>
              <a:rPr lang="fr-FR" sz="2800" dirty="0"/>
              <a:t>La personne en question </a:t>
            </a:r>
            <a:r>
              <a:rPr lang="fr-FR" sz="2800" dirty="0" smtClean="0"/>
              <a:t>doit répondre </a:t>
            </a:r>
            <a:r>
              <a:rPr lang="fr-FR" sz="2800" dirty="0"/>
              <a:t>aux questions (auto-évaluation</a:t>
            </a:r>
            <a:r>
              <a:rPr lang="fr-FR" sz="2800" dirty="0" smtClean="0"/>
              <a:t>).</a:t>
            </a:r>
          </a:p>
          <a:p>
            <a:pPr marL="342900" indent="-342900">
              <a:buFont typeface="Arial" panose="020B0604020202020204" pitchFamily="34" charset="0"/>
              <a:buChar char="•"/>
            </a:pPr>
            <a:endParaRPr lang="en-GB" sz="2800" dirty="0"/>
          </a:p>
          <a:p>
            <a:pPr marL="342900" indent="-342900">
              <a:buFont typeface="Arial" panose="020B0604020202020204" pitchFamily="34" charset="0"/>
              <a:buChar char="•"/>
            </a:pPr>
            <a:r>
              <a:rPr lang="fr-FR" sz="2800" dirty="0" smtClean="0"/>
              <a:t>Pour </a:t>
            </a:r>
            <a:r>
              <a:rPr lang="fr-FR" sz="2800" dirty="0"/>
              <a:t>les enfants de moins de 18 ans, </a:t>
            </a:r>
            <a:r>
              <a:rPr lang="fr-FR" sz="2800" dirty="0" smtClean="0"/>
              <a:t>le/la responsable </a:t>
            </a:r>
            <a:r>
              <a:rPr lang="fr-FR" sz="2800" dirty="0"/>
              <a:t>des soins </a:t>
            </a:r>
            <a:r>
              <a:rPr lang="fr-FR" sz="2800" dirty="0" smtClean="0"/>
              <a:t>répondra </a:t>
            </a:r>
            <a:r>
              <a:rPr lang="fr-FR" sz="2800" dirty="0"/>
              <a:t>aux questions.</a:t>
            </a:r>
            <a:endParaRPr lang="en-US" sz="2800" dirty="0"/>
          </a:p>
        </p:txBody>
      </p:sp>
    </p:spTree>
    <p:extLst>
      <p:ext uri="{BB962C8B-B14F-4D97-AF65-F5344CB8AC3E}">
        <p14:creationId xmlns:p14="http://schemas.microsoft.com/office/powerpoint/2010/main" val="35474720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171400"/>
            <a:ext cx="8171173" cy="1102589"/>
          </a:xfrm>
        </p:spPr>
        <p:txBody>
          <a:bodyPr/>
          <a:lstStyle/>
          <a:p>
            <a:r>
              <a:rPr lang="en-GB" sz="2800" dirty="0" err="1" smtClean="0">
                <a:ea typeface="Verdana" panose="020B0604030504040204" pitchFamily="34" charset="0"/>
              </a:rPr>
              <a:t>Quelques</a:t>
            </a:r>
            <a:r>
              <a:rPr lang="en-GB" sz="2800" dirty="0" smtClean="0">
                <a:ea typeface="Verdana" panose="020B0604030504040204" pitchFamily="34" charset="0"/>
              </a:rPr>
              <a:t> </a:t>
            </a:r>
            <a:r>
              <a:rPr lang="en-GB" sz="2800" dirty="0" err="1" smtClean="0">
                <a:ea typeface="Verdana" panose="020B0604030504040204" pitchFamily="34" charset="0"/>
              </a:rPr>
              <a:t>consignes</a:t>
            </a:r>
            <a:r>
              <a:rPr lang="en-GB" sz="2800" dirty="0" smtClean="0">
                <a:ea typeface="Verdana" panose="020B0604030504040204" pitchFamily="34" charset="0"/>
              </a:rPr>
              <a:t> </a:t>
            </a:r>
            <a:endParaRPr lang="en-GB" dirty="0"/>
          </a:p>
        </p:txBody>
      </p:sp>
      <p:graphicFrame>
        <p:nvGraphicFramePr>
          <p:cNvPr id="5" name="Table 4">
            <a:extLst>
              <a:ext uri="{FF2B5EF4-FFF2-40B4-BE49-F238E27FC236}">
                <a16:creationId xmlns:a16="http://schemas.microsoft.com/office/drawing/2014/main" xmlns="" id="{C453BD2C-F001-4A3D-8E75-2F875AACBBBC}"/>
              </a:ext>
            </a:extLst>
          </p:cNvPr>
          <p:cNvGraphicFramePr>
            <a:graphicFrameLocks noGrp="1"/>
          </p:cNvGraphicFramePr>
          <p:nvPr>
            <p:extLst>
              <p:ext uri="{D42A27DB-BD31-4B8C-83A1-F6EECF244321}">
                <p14:modId xmlns:p14="http://schemas.microsoft.com/office/powerpoint/2010/main" val="223161569"/>
              </p:ext>
            </p:extLst>
          </p:nvPr>
        </p:nvGraphicFramePr>
        <p:xfrm>
          <a:off x="296525" y="683695"/>
          <a:ext cx="8305800" cy="6248400"/>
        </p:xfrm>
        <a:graphic>
          <a:graphicData uri="http://schemas.openxmlformats.org/drawingml/2006/table">
            <a:tbl>
              <a:tblPr firstRow="1" firstCol="1" bandRow="1">
                <a:tableStyleId>{5C22544A-7EE6-4342-B048-85BDC9FD1C3A}</a:tableStyleId>
              </a:tblPr>
              <a:tblGrid>
                <a:gridCol w="4152900">
                  <a:extLst>
                    <a:ext uri="{9D8B030D-6E8A-4147-A177-3AD203B41FA5}">
                      <a16:colId xmlns:a16="http://schemas.microsoft.com/office/drawing/2014/main" xmlns="" val="2116455051"/>
                    </a:ext>
                  </a:extLst>
                </a:gridCol>
                <a:gridCol w="4152900">
                  <a:extLst>
                    <a:ext uri="{9D8B030D-6E8A-4147-A177-3AD203B41FA5}">
                      <a16:colId xmlns:a16="http://schemas.microsoft.com/office/drawing/2014/main" xmlns="" val="1319288503"/>
                    </a:ext>
                  </a:extLst>
                </a:gridCol>
              </a:tblGrid>
              <a:tr h="73683">
                <a:tc>
                  <a:txBody>
                    <a:bodyPr/>
                    <a:lstStyle/>
                    <a:p>
                      <a:pPr marL="0" marR="0" algn="ctr">
                        <a:lnSpc>
                          <a:spcPct val="150000"/>
                        </a:lnSpc>
                        <a:spcBef>
                          <a:spcPts val="0"/>
                        </a:spcBef>
                        <a:spcAft>
                          <a:spcPts val="0"/>
                        </a:spcAft>
                      </a:pPr>
                      <a:r>
                        <a:rPr lang="en-GB" sz="2000" dirty="0" smtClean="0">
                          <a:effectLst/>
                        </a:rPr>
                        <a:t>A faire </a:t>
                      </a:r>
                      <a:endParaRPr lang="en-US" sz="20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tc>
                  <a:txBody>
                    <a:bodyPr/>
                    <a:lstStyle/>
                    <a:p>
                      <a:pPr marL="0" marR="0" algn="ctr">
                        <a:lnSpc>
                          <a:spcPct val="150000"/>
                        </a:lnSpc>
                        <a:spcBef>
                          <a:spcPts val="0"/>
                        </a:spcBef>
                        <a:spcAft>
                          <a:spcPts val="0"/>
                        </a:spcAft>
                      </a:pPr>
                      <a:r>
                        <a:rPr lang="en-GB" sz="2000" dirty="0" smtClean="0">
                          <a:effectLst/>
                        </a:rPr>
                        <a:t>A </a:t>
                      </a:r>
                      <a:r>
                        <a:rPr lang="en-GB" sz="2000" dirty="0" err="1" smtClean="0">
                          <a:effectLst/>
                        </a:rPr>
                        <a:t>éviter</a:t>
                      </a:r>
                      <a:endParaRPr lang="en-US" sz="20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extLst>
                  <a:ext uri="{0D108BD9-81ED-4DB2-BD59-A6C34878D82A}">
                    <a16:rowId xmlns:a16="http://schemas.microsoft.com/office/drawing/2014/main" xmlns="" val="3457792751"/>
                  </a:ext>
                </a:extLst>
              </a:tr>
              <a:tr h="4961246">
                <a:tc>
                  <a:txBody>
                    <a:bodyPr/>
                    <a:lstStyle/>
                    <a:p>
                      <a:pPr marL="0" lvl="0" indent="0">
                        <a:buFont typeface="Arial" panose="020B0604020202020204" pitchFamily="34" charset="0"/>
                        <a:buNone/>
                      </a:pPr>
                      <a:r>
                        <a:rPr lang="fr-FR" sz="2000" b="1" kern="1200" dirty="0" smtClean="0">
                          <a:solidFill>
                            <a:schemeClr val="lt1"/>
                          </a:solidFill>
                          <a:effectLst/>
                          <a:latin typeface="+mn-lt"/>
                          <a:ea typeface="+mn-ea"/>
                          <a:cs typeface="+mn-cs"/>
                        </a:rPr>
                        <a:t>Posez les questions avec respect</a:t>
                      </a:r>
                    </a:p>
                    <a:p>
                      <a:pPr marL="0" lvl="0" indent="0">
                        <a:buFont typeface="Arial" panose="020B0604020202020204" pitchFamily="34" charset="0"/>
                        <a:buNone/>
                      </a:pPr>
                      <a:r>
                        <a:rPr lang="fr-FR" sz="1800" b="0" kern="1200" dirty="0" smtClean="0">
                          <a:solidFill>
                            <a:schemeClr val="lt1"/>
                          </a:solidFill>
                          <a:effectLst/>
                          <a:latin typeface="+mn-lt"/>
                          <a:ea typeface="+mn-ea"/>
                          <a:cs typeface="+mn-cs"/>
                        </a:rPr>
                        <a:t>Toutes les personnes interrogées doivent être traitées avec respect et les questions doivent être posées avec dignité. Les enquêteurs ne doivent pas être gênés de poser les questions et d’interroger des personnes handicapées.</a:t>
                      </a:r>
                      <a:r>
                        <a:rPr lang="en-GB" sz="1800" b="0" kern="1200" dirty="0" smtClean="0">
                          <a:solidFill>
                            <a:schemeClr val="lt1"/>
                          </a:solidFill>
                          <a:effectLst/>
                          <a:latin typeface="+mn-lt"/>
                          <a:ea typeface="+mn-ea"/>
                          <a:cs typeface="+mn-cs"/>
                        </a:rPr>
                        <a:t> </a:t>
                      </a:r>
                      <a:endParaRPr lang="fr-FR" sz="1800" b="0" kern="1200" dirty="0" smtClean="0">
                        <a:solidFill>
                          <a:schemeClr val="lt1"/>
                        </a:solidFill>
                        <a:effectLst/>
                        <a:latin typeface="+mn-lt"/>
                        <a:ea typeface="+mn-ea"/>
                        <a:cs typeface="+mn-cs"/>
                      </a:endParaRPr>
                    </a:p>
                    <a:p>
                      <a:pPr marL="0" lvl="0" indent="0">
                        <a:buFont typeface="Arial" panose="020B0604020202020204" pitchFamily="34" charset="0"/>
                        <a:buNone/>
                      </a:pPr>
                      <a:r>
                        <a:rPr lang="fr-FR" sz="1800" b="1" kern="1200" dirty="0" smtClean="0">
                          <a:solidFill>
                            <a:schemeClr val="lt1"/>
                          </a:solidFill>
                          <a:effectLst/>
                          <a:latin typeface="+mn-lt"/>
                          <a:ea typeface="+mn-ea"/>
                          <a:cs typeface="+mn-cs"/>
                        </a:rPr>
                        <a:t>Respectez scrupuleusement la formulation des questions</a:t>
                      </a:r>
                    </a:p>
                    <a:p>
                      <a:pPr marL="0" lvl="0" indent="0">
                        <a:buFont typeface="Arial" panose="020B0604020202020204" pitchFamily="34" charset="0"/>
                        <a:buNone/>
                      </a:pPr>
                      <a:r>
                        <a:rPr lang="fr-FR" sz="1800" b="0" kern="1200" dirty="0" smtClean="0">
                          <a:solidFill>
                            <a:schemeClr val="lt1"/>
                          </a:solidFill>
                          <a:effectLst/>
                          <a:latin typeface="+mn-lt"/>
                          <a:ea typeface="+mn-ea"/>
                          <a:cs typeface="+mn-cs"/>
                        </a:rPr>
                        <a:t>Si les questions sont simples, il est essentiel qu’elles soient posées exactement comme elles sont écrites, y compris les choix de réponses. </a:t>
                      </a:r>
                      <a:endParaRPr lang="en-GB" sz="1800" b="0" kern="1200" dirty="0" smtClean="0">
                        <a:solidFill>
                          <a:schemeClr val="lt1"/>
                        </a:solidFill>
                        <a:effectLst/>
                        <a:latin typeface="+mn-lt"/>
                        <a:ea typeface="+mn-ea"/>
                        <a:cs typeface="+mn-cs"/>
                      </a:endParaRPr>
                    </a:p>
                    <a:p>
                      <a:r>
                        <a:rPr lang="fr-FR" sz="1800" b="1" kern="1200" dirty="0" smtClean="0">
                          <a:solidFill>
                            <a:schemeClr val="lt1"/>
                          </a:solidFill>
                          <a:effectLst/>
                          <a:latin typeface="+mn-lt"/>
                          <a:ea typeface="+mn-ea"/>
                          <a:cs typeface="+mn-cs"/>
                        </a:rPr>
                        <a:t>Lisez les options de réponse à voix haute, </a:t>
                      </a:r>
                      <a:r>
                        <a:rPr lang="fr-FR" sz="1800" b="0" kern="1200" dirty="0" smtClean="0">
                          <a:solidFill>
                            <a:schemeClr val="lt1"/>
                          </a:solidFill>
                          <a:effectLst/>
                          <a:latin typeface="+mn-lt"/>
                          <a:ea typeface="+mn-ea"/>
                          <a:cs typeface="+mn-cs"/>
                        </a:rPr>
                        <a:t>au moins jusqu'à ce que le répondant connaisse les catégories de réponse. Il vaut mieux éviter la question si elle n’est pas comprise que d’influencer les données en les interprétant incorrectement.</a:t>
                      </a:r>
                      <a:endParaRPr lang="en-GB" sz="1800" b="0" kern="1200" dirty="0" smtClean="0">
                        <a:solidFill>
                          <a:schemeClr val="lt1"/>
                        </a:solidFill>
                        <a:effectLst/>
                        <a:latin typeface="+mn-lt"/>
                        <a:ea typeface="+mn-ea"/>
                        <a:cs typeface="+mn-cs"/>
                      </a:endParaRPr>
                    </a:p>
                  </a:txBody>
                  <a:tcPr marL="68477" marR="68477" marT="0" marB="0"/>
                </a:tc>
                <a:tc>
                  <a:txBody>
                    <a:bodyPr/>
                    <a:lstStyle/>
                    <a:p>
                      <a:pPr marL="0" lvl="0" indent="0">
                        <a:buFont typeface="Arial" panose="020B0604020202020204" pitchFamily="34" charset="0"/>
                        <a:buNone/>
                      </a:pPr>
                      <a:r>
                        <a:rPr lang="fr-FR" sz="2000" b="1" kern="1200" dirty="0" smtClean="0">
                          <a:solidFill>
                            <a:schemeClr val="tx1"/>
                          </a:solidFill>
                          <a:effectLst/>
                          <a:latin typeface="+mn-lt"/>
                          <a:ea typeface="+mn-ea"/>
                          <a:cs typeface="+mn-cs"/>
                        </a:rPr>
                        <a:t>N’utilisez pas le mot « handicap »</a:t>
                      </a:r>
                    </a:p>
                    <a:p>
                      <a:pPr marL="0" lvl="0" indent="0">
                        <a:buFont typeface="Arial" panose="020B0604020202020204" pitchFamily="34" charset="0"/>
                        <a:buNone/>
                      </a:pPr>
                      <a:r>
                        <a:rPr lang="fr-FR" sz="1800" kern="1200" dirty="0" smtClean="0">
                          <a:solidFill>
                            <a:schemeClr val="dk1"/>
                          </a:solidFill>
                          <a:effectLst/>
                          <a:latin typeface="+mn-lt"/>
                          <a:ea typeface="+mn-ea"/>
                          <a:cs typeface="+mn-cs"/>
                        </a:rPr>
                        <a:t>Veillez à ne jamais mentionner le mot « handicap », en particulier pour présenter les questions. Des recherches ont montré que cela peut biaiser les réponses, et donc la qualité des données recueillies.</a:t>
                      </a:r>
                    </a:p>
                    <a:p>
                      <a:pPr marL="0" lvl="0" indent="0">
                        <a:buFont typeface="Arial" panose="020B0604020202020204" pitchFamily="34" charset="0"/>
                        <a:buNone/>
                      </a:pPr>
                      <a:endParaRPr lang="fr-FR" sz="1800" kern="1200" dirty="0" smtClean="0">
                        <a:solidFill>
                          <a:schemeClr val="dk1"/>
                        </a:solidFill>
                        <a:effectLst/>
                        <a:latin typeface="+mn-lt"/>
                        <a:ea typeface="+mn-ea"/>
                        <a:cs typeface="+mn-cs"/>
                      </a:endParaRPr>
                    </a:p>
                    <a:p>
                      <a:pPr marL="0" marR="0" lvl="0" indent="0">
                        <a:lnSpc>
                          <a:spcPct val="115000"/>
                        </a:lnSpc>
                        <a:spcBef>
                          <a:spcPts val="600"/>
                        </a:spcBef>
                        <a:spcAft>
                          <a:spcPts val="0"/>
                        </a:spcAft>
                        <a:buFont typeface="Symbol" panose="05050102010706020507" pitchFamily="18" charset="2"/>
                        <a:buNone/>
                      </a:pPr>
                      <a:r>
                        <a:rPr lang="fr-FR" sz="1800" dirty="0" smtClean="0">
                          <a:effectLst/>
                          <a:latin typeface="Verdana" panose="020B0604030504040204" pitchFamily="34" charset="0"/>
                          <a:ea typeface="Calibri" panose="020F0502020204030204" pitchFamily="34" charset="0"/>
                          <a:cs typeface="Times New Roman" panose="02020603050405020304" pitchFamily="18" charset="0"/>
                        </a:rPr>
                        <a:t>Ne modifiez pas les questions </a:t>
                      </a:r>
                    </a:p>
                    <a:p>
                      <a:pPr marL="0" marR="0" lvl="0" indent="0">
                        <a:lnSpc>
                          <a:spcPct val="115000"/>
                        </a:lnSpc>
                        <a:spcBef>
                          <a:spcPts val="600"/>
                        </a:spcBef>
                        <a:spcAft>
                          <a:spcPts val="0"/>
                        </a:spcAft>
                        <a:buFont typeface="Symbol" panose="05050102010706020507" pitchFamily="18" charset="2"/>
                        <a:buNone/>
                      </a:pPr>
                      <a:r>
                        <a:rPr lang="fr-FR" sz="1800" kern="1200" dirty="0" smtClean="0">
                          <a:solidFill>
                            <a:schemeClr val="dk1"/>
                          </a:solidFill>
                          <a:effectLst/>
                          <a:latin typeface="+mn-lt"/>
                          <a:ea typeface="+mn-ea"/>
                          <a:cs typeface="+mn-cs"/>
                        </a:rPr>
                        <a:t>Toutes les modifications pouvant être apportée aux questions, notamment aux exemples qu’elles contiennent, doivent être effectuées avant la collecte de données. Les questions ne doivent en aucun cas être modifiées pendant la collecte de données. </a:t>
                      </a:r>
                    </a:p>
                    <a:p>
                      <a:pPr marL="0" marR="0" lvl="0" indent="0">
                        <a:lnSpc>
                          <a:spcPct val="115000"/>
                        </a:lnSpc>
                        <a:spcBef>
                          <a:spcPts val="600"/>
                        </a:spcBef>
                        <a:spcAft>
                          <a:spcPts val="0"/>
                        </a:spcAft>
                        <a:buFont typeface="Symbol" panose="05050102010706020507" pitchFamily="18" charset="2"/>
                        <a:buNone/>
                      </a:pPr>
                      <a:endParaRPr lang="en-US"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tc>
                <a:extLst>
                  <a:ext uri="{0D108BD9-81ED-4DB2-BD59-A6C34878D82A}">
                    <a16:rowId xmlns:a16="http://schemas.microsoft.com/office/drawing/2014/main" xmlns="" val="3772824894"/>
                  </a:ext>
                </a:extLst>
              </a:tr>
            </a:tbl>
          </a:graphicData>
        </a:graphic>
      </p:graphicFrame>
    </p:spTree>
    <p:extLst>
      <p:ext uri="{BB962C8B-B14F-4D97-AF65-F5344CB8AC3E}">
        <p14:creationId xmlns:p14="http://schemas.microsoft.com/office/powerpoint/2010/main" val="9557417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0" y="368660"/>
            <a:ext cx="8171173" cy="1102589"/>
          </a:xfrm>
        </p:spPr>
        <p:txBody>
          <a:bodyPr/>
          <a:lstStyle/>
          <a:p>
            <a:r>
              <a:rPr lang="en-US" sz="2800" dirty="0" err="1" smtClean="0">
                <a:ea typeface="Verdana" panose="020B0604030504040204" pitchFamily="34" charset="0"/>
              </a:rPr>
              <a:t>Quelques</a:t>
            </a:r>
            <a:r>
              <a:rPr lang="en-US" sz="2800" dirty="0" smtClean="0">
                <a:ea typeface="Verdana" panose="020B0604030504040204" pitchFamily="34" charset="0"/>
              </a:rPr>
              <a:t> </a:t>
            </a:r>
            <a:r>
              <a:rPr lang="fr-FR" sz="2800" dirty="0"/>
              <a:t>règles </a:t>
            </a:r>
            <a:endParaRPr lang="en-GB" dirty="0"/>
          </a:p>
        </p:txBody>
      </p:sp>
      <p:graphicFrame>
        <p:nvGraphicFramePr>
          <p:cNvPr id="4" name="Table 3">
            <a:extLst>
              <a:ext uri="{FF2B5EF4-FFF2-40B4-BE49-F238E27FC236}">
                <a16:creationId xmlns:a16="http://schemas.microsoft.com/office/drawing/2014/main" xmlns="" id="{37589048-2946-46BE-9417-901BE6987DE9}"/>
              </a:ext>
            </a:extLst>
          </p:cNvPr>
          <p:cNvGraphicFramePr>
            <a:graphicFrameLocks noGrp="1"/>
          </p:cNvGraphicFramePr>
          <p:nvPr>
            <p:extLst>
              <p:ext uri="{D42A27DB-BD31-4B8C-83A1-F6EECF244321}">
                <p14:modId xmlns:p14="http://schemas.microsoft.com/office/powerpoint/2010/main" val="2633333092"/>
              </p:ext>
            </p:extLst>
          </p:nvPr>
        </p:nvGraphicFramePr>
        <p:xfrm>
          <a:off x="304800" y="1340924"/>
          <a:ext cx="8305800" cy="5048450"/>
        </p:xfrm>
        <a:graphic>
          <a:graphicData uri="http://schemas.openxmlformats.org/drawingml/2006/table">
            <a:tbl>
              <a:tblPr firstRow="1" firstCol="1" bandRow="1">
                <a:tableStyleId>{5C22544A-7EE6-4342-B048-85BDC9FD1C3A}</a:tableStyleId>
              </a:tblPr>
              <a:tblGrid>
                <a:gridCol w="4152900">
                  <a:extLst>
                    <a:ext uri="{9D8B030D-6E8A-4147-A177-3AD203B41FA5}">
                      <a16:colId xmlns:a16="http://schemas.microsoft.com/office/drawing/2014/main" xmlns="" val="2116455051"/>
                    </a:ext>
                  </a:extLst>
                </a:gridCol>
                <a:gridCol w="4152900">
                  <a:extLst>
                    <a:ext uri="{9D8B030D-6E8A-4147-A177-3AD203B41FA5}">
                      <a16:colId xmlns:a16="http://schemas.microsoft.com/office/drawing/2014/main" xmlns="" val="1319288503"/>
                    </a:ext>
                  </a:extLst>
                </a:gridCol>
              </a:tblGrid>
              <a:tr h="512901">
                <a:tc>
                  <a:txBody>
                    <a:bodyPr/>
                    <a:lstStyle/>
                    <a:p>
                      <a:pPr marL="0" marR="0" algn="ctr">
                        <a:lnSpc>
                          <a:spcPct val="150000"/>
                        </a:lnSpc>
                        <a:spcBef>
                          <a:spcPts val="0"/>
                        </a:spcBef>
                        <a:spcAft>
                          <a:spcPts val="0"/>
                        </a:spcAft>
                      </a:pPr>
                      <a:r>
                        <a:rPr lang="en-GB" sz="2400" dirty="0" smtClean="0">
                          <a:effectLst/>
                        </a:rPr>
                        <a:t>A faire</a:t>
                      </a:r>
                      <a:endParaRPr lang="en-US" sz="24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tc>
                  <a:txBody>
                    <a:bodyPr/>
                    <a:lstStyle/>
                    <a:p>
                      <a:pPr marL="0" marR="0" algn="ctr">
                        <a:lnSpc>
                          <a:spcPct val="150000"/>
                        </a:lnSpc>
                        <a:spcBef>
                          <a:spcPts val="0"/>
                        </a:spcBef>
                        <a:spcAft>
                          <a:spcPts val="0"/>
                        </a:spcAft>
                      </a:pPr>
                      <a:r>
                        <a:rPr lang="en-GB" sz="2000" dirty="0" smtClean="0">
                          <a:effectLst/>
                        </a:rPr>
                        <a:t>A </a:t>
                      </a:r>
                      <a:r>
                        <a:rPr lang="en-GB" sz="2000" dirty="0" err="1" smtClean="0">
                          <a:effectLst/>
                        </a:rPr>
                        <a:t>éviter</a:t>
                      </a:r>
                      <a:endParaRPr lang="en-US" sz="20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extLst>
                  <a:ext uri="{0D108BD9-81ED-4DB2-BD59-A6C34878D82A}">
                    <a16:rowId xmlns:a16="http://schemas.microsoft.com/office/drawing/2014/main" xmlns="" val="3457792751"/>
                  </a:ext>
                </a:extLst>
              </a:tr>
              <a:tr h="4499810">
                <a:tc>
                  <a:txBody>
                    <a:bodyPr/>
                    <a:lstStyle/>
                    <a:p>
                      <a:pPr lvl="0"/>
                      <a:r>
                        <a:rPr lang="fr-FR" sz="1800" b="1" kern="1200" dirty="0" smtClean="0">
                          <a:solidFill>
                            <a:schemeClr val="lt1"/>
                          </a:solidFill>
                          <a:effectLst/>
                          <a:latin typeface="+mn-lt"/>
                          <a:ea typeface="+mn-ea"/>
                          <a:cs typeface="+mn-cs"/>
                        </a:rPr>
                        <a:t>Poser les questions à un tiers </a:t>
                      </a:r>
                    </a:p>
                    <a:p>
                      <a:r>
                        <a:rPr lang="fr-FR" sz="2000" b="0" kern="1200" dirty="0" smtClean="0">
                          <a:solidFill>
                            <a:schemeClr val="lt1"/>
                          </a:solidFill>
                          <a:effectLst/>
                          <a:latin typeface="+mn-lt"/>
                          <a:ea typeface="+mn-ea"/>
                          <a:cs typeface="+mn-cs"/>
                        </a:rPr>
                        <a:t>Parfois, vous ne pourrez pas poser les questions directement à la personne interrogée (que ce soit en raison de problèmes linguistiques ou d’autres difficultés de communication) ; vous devrez alors passer par un tiers.</a:t>
                      </a:r>
                    </a:p>
                    <a:p>
                      <a:pPr marL="342900" lvl="0" indent="-342900">
                        <a:buFont typeface="Arial" panose="020B0604020202020204" pitchFamily="34" charset="0"/>
                        <a:buChar char="•"/>
                      </a:pPr>
                      <a:endParaRPr lang="en-US" sz="2000" b="0" kern="1200" dirty="0" smtClean="0">
                        <a:solidFill>
                          <a:schemeClr val="bg1"/>
                        </a:solidFill>
                        <a:effectLst/>
                        <a:latin typeface="+mn-lt"/>
                        <a:ea typeface="+mn-ea"/>
                        <a:cs typeface="+mn-cs"/>
                      </a:endParaRPr>
                    </a:p>
                    <a:p>
                      <a:pPr marL="342900" lvl="0" indent="-342900">
                        <a:buFont typeface="Arial" panose="020B0604020202020204" pitchFamily="34" charset="0"/>
                        <a:buChar char="•"/>
                      </a:pPr>
                      <a:endParaRPr lang="en-US" sz="2000" b="0" kern="1200" dirty="0" smtClean="0">
                        <a:solidFill>
                          <a:schemeClr val="bg1"/>
                        </a:solidFill>
                        <a:effectLst/>
                        <a:latin typeface="+mn-lt"/>
                        <a:ea typeface="+mn-ea"/>
                        <a:cs typeface="+mn-cs"/>
                      </a:endParaRPr>
                    </a:p>
                    <a:p>
                      <a:pPr marL="0" lvl="0" indent="0">
                        <a:buFont typeface="Arial" panose="020B0604020202020204" pitchFamily="34" charset="0"/>
                        <a:buNone/>
                      </a:pPr>
                      <a:r>
                        <a:rPr lang="fr-FR" sz="2000" b="0" kern="1200" dirty="0" smtClean="0">
                          <a:solidFill>
                            <a:schemeClr val="bg1"/>
                          </a:solidFill>
                          <a:effectLst/>
                          <a:latin typeface="+mn-lt"/>
                          <a:ea typeface="+mn-ea"/>
                          <a:cs typeface="+mn-cs"/>
                        </a:rPr>
                        <a:t>Remarque : le module sur le fonctionnement de l’enfant doit toujours être administré à la mère ou au principal aidant.</a:t>
                      </a:r>
                      <a:endParaRPr lang="en-US" sz="2000" b="0" kern="1200" dirty="0">
                        <a:solidFill>
                          <a:schemeClr val="bg1"/>
                        </a:solidFill>
                        <a:effectLst/>
                        <a:latin typeface="+mn-lt"/>
                        <a:ea typeface="+mn-ea"/>
                        <a:cs typeface="+mn-cs"/>
                      </a:endParaRPr>
                    </a:p>
                  </a:txBody>
                  <a:tcPr marL="68477" marR="68477" marT="0" marB="0"/>
                </a:tc>
                <a:tc>
                  <a:txBody>
                    <a:bodyPr/>
                    <a:lstStyle/>
                    <a:p>
                      <a:pPr marL="285750" lvl="0" indent="-285750">
                        <a:buFont typeface="Arial" panose="020B0604020202020204" pitchFamily="34" charset="0"/>
                        <a:buChar char="•"/>
                      </a:pPr>
                      <a:r>
                        <a:rPr lang="fr-FR" sz="2000" b="1" kern="1200" dirty="0" smtClean="0">
                          <a:solidFill>
                            <a:schemeClr val="dk1"/>
                          </a:solidFill>
                          <a:effectLst/>
                          <a:latin typeface="+mn-lt"/>
                          <a:ea typeface="+mn-ea"/>
                          <a:cs typeface="+mn-cs"/>
                        </a:rPr>
                        <a:t>Ne donnez pas d’exemples</a:t>
                      </a:r>
                    </a:p>
                    <a:p>
                      <a:r>
                        <a:rPr lang="fr-FR" sz="1600" kern="1200" dirty="0" smtClean="0">
                          <a:solidFill>
                            <a:schemeClr val="dk1"/>
                          </a:solidFill>
                          <a:effectLst/>
                          <a:latin typeface="+mn-lt"/>
                          <a:ea typeface="+mn-ea"/>
                          <a:cs typeface="+mn-cs"/>
                        </a:rPr>
                        <a:t>En dehors des questions qui en contiennent, ne donnez pas d’exemples afin de ne pas influencer la qualité des données. Répétez les questions si nécessaire et passez à la question suivante si la personne ne comprend pas. </a:t>
                      </a:r>
                    </a:p>
                    <a:p>
                      <a:r>
                        <a:rPr lang="en-GB" sz="1600" kern="1200" dirty="0" smtClean="0">
                          <a:solidFill>
                            <a:schemeClr val="dk1"/>
                          </a:solidFill>
                          <a:effectLst/>
                          <a:latin typeface="+mn-lt"/>
                          <a:ea typeface="+mn-ea"/>
                          <a:cs typeface="+mn-cs"/>
                        </a:rPr>
                        <a:t> </a:t>
                      </a:r>
                    </a:p>
                    <a:p>
                      <a:pPr marL="342900" lvl="0" indent="-342900">
                        <a:buFont typeface="Arial" panose="020B0604020202020204" pitchFamily="34" charset="0"/>
                        <a:buChar char="•"/>
                      </a:pPr>
                      <a:r>
                        <a:rPr lang="fr-FR" sz="2000" b="1" kern="1200" dirty="0" smtClean="0">
                          <a:solidFill>
                            <a:schemeClr val="dk1"/>
                          </a:solidFill>
                          <a:effectLst/>
                          <a:latin typeface="+mn-lt"/>
                          <a:ea typeface="+mn-ea"/>
                          <a:cs typeface="+mn-cs"/>
                        </a:rPr>
                        <a:t>Ne traduisez pas en temps réel</a:t>
                      </a:r>
                    </a:p>
                    <a:p>
                      <a:r>
                        <a:rPr lang="fr-FR" sz="1600" kern="1200" dirty="0" smtClean="0">
                          <a:solidFill>
                            <a:schemeClr val="dk1"/>
                          </a:solidFill>
                          <a:effectLst/>
                          <a:latin typeface="+mn-lt"/>
                          <a:ea typeface="+mn-ea"/>
                          <a:cs typeface="+mn-cs"/>
                        </a:rPr>
                        <a:t>Les traductions doivent être validées avant la collecte de données. Les traductions ne doivent pas être faites en temps réel. Si une traduction en temps réel s’avère toutefois nécessaire, il convient de proposer une formation approfondie sur le sens des questions afin d’éviter toute erreur. </a:t>
                      </a:r>
                    </a:p>
                    <a:p>
                      <a:endParaRPr lang="fr-FR" sz="1600" kern="1200" dirty="0" smtClean="0">
                        <a:solidFill>
                          <a:schemeClr val="dk1"/>
                        </a:solidFill>
                        <a:effectLst/>
                        <a:latin typeface="+mn-lt"/>
                        <a:ea typeface="+mn-ea"/>
                        <a:cs typeface="+mn-cs"/>
                      </a:endParaRPr>
                    </a:p>
                  </a:txBody>
                  <a:tcPr marL="68477" marR="68477" marT="0" marB="0"/>
                </a:tc>
                <a:extLst>
                  <a:ext uri="{0D108BD9-81ED-4DB2-BD59-A6C34878D82A}">
                    <a16:rowId xmlns:a16="http://schemas.microsoft.com/office/drawing/2014/main" xmlns="" val="3772824894"/>
                  </a:ext>
                </a:extLst>
              </a:tr>
            </a:tbl>
          </a:graphicData>
        </a:graphic>
      </p:graphicFrame>
    </p:spTree>
    <p:extLst>
      <p:ext uri="{BB962C8B-B14F-4D97-AF65-F5344CB8AC3E}">
        <p14:creationId xmlns:p14="http://schemas.microsoft.com/office/powerpoint/2010/main" val="3428393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0" y="368660"/>
            <a:ext cx="8171173" cy="1102589"/>
          </a:xfrm>
        </p:spPr>
        <p:txBody>
          <a:bodyPr/>
          <a:lstStyle/>
          <a:p>
            <a:r>
              <a:rPr lang="en-US" sz="2800" dirty="0" err="1">
                <a:ea typeface="Verdana" panose="020B0604030504040204" pitchFamily="34" charset="0"/>
              </a:rPr>
              <a:t>Quelques</a:t>
            </a:r>
            <a:r>
              <a:rPr lang="en-US" sz="2800" dirty="0">
                <a:ea typeface="Verdana" panose="020B0604030504040204" pitchFamily="34" charset="0"/>
              </a:rPr>
              <a:t> </a:t>
            </a:r>
            <a:r>
              <a:rPr lang="fr-FR" sz="2800" dirty="0"/>
              <a:t>règles </a:t>
            </a:r>
            <a:endParaRPr lang="en-GB" dirty="0"/>
          </a:p>
        </p:txBody>
      </p:sp>
      <p:graphicFrame>
        <p:nvGraphicFramePr>
          <p:cNvPr id="4" name="Table 3">
            <a:extLst>
              <a:ext uri="{FF2B5EF4-FFF2-40B4-BE49-F238E27FC236}">
                <a16:creationId xmlns:a16="http://schemas.microsoft.com/office/drawing/2014/main" xmlns="" id="{37589048-2946-46BE-9417-901BE6987DE9}"/>
              </a:ext>
            </a:extLst>
          </p:cNvPr>
          <p:cNvGraphicFramePr>
            <a:graphicFrameLocks noGrp="1"/>
          </p:cNvGraphicFramePr>
          <p:nvPr>
            <p:extLst>
              <p:ext uri="{D42A27DB-BD31-4B8C-83A1-F6EECF244321}">
                <p14:modId xmlns:p14="http://schemas.microsoft.com/office/powerpoint/2010/main" val="3267059427"/>
              </p:ext>
            </p:extLst>
          </p:nvPr>
        </p:nvGraphicFramePr>
        <p:xfrm>
          <a:off x="304800" y="1223755"/>
          <a:ext cx="8305800" cy="5508300"/>
        </p:xfrm>
        <a:graphic>
          <a:graphicData uri="http://schemas.openxmlformats.org/drawingml/2006/table">
            <a:tbl>
              <a:tblPr firstRow="1" firstCol="1" bandRow="1">
                <a:tableStyleId>{5C22544A-7EE6-4342-B048-85BDC9FD1C3A}</a:tableStyleId>
              </a:tblPr>
              <a:tblGrid>
                <a:gridCol w="4152900">
                  <a:extLst>
                    <a:ext uri="{9D8B030D-6E8A-4147-A177-3AD203B41FA5}">
                      <a16:colId xmlns:a16="http://schemas.microsoft.com/office/drawing/2014/main" xmlns="" val="2116455051"/>
                    </a:ext>
                  </a:extLst>
                </a:gridCol>
                <a:gridCol w="4152900">
                  <a:extLst>
                    <a:ext uri="{9D8B030D-6E8A-4147-A177-3AD203B41FA5}">
                      <a16:colId xmlns:a16="http://schemas.microsoft.com/office/drawing/2014/main" xmlns="" val="1319288503"/>
                    </a:ext>
                  </a:extLst>
                </a:gridCol>
              </a:tblGrid>
              <a:tr h="540060">
                <a:tc>
                  <a:txBody>
                    <a:bodyPr/>
                    <a:lstStyle/>
                    <a:p>
                      <a:pPr marL="0" marR="0" algn="ctr">
                        <a:lnSpc>
                          <a:spcPct val="150000"/>
                        </a:lnSpc>
                        <a:spcBef>
                          <a:spcPts val="0"/>
                        </a:spcBef>
                        <a:spcAft>
                          <a:spcPts val="0"/>
                        </a:spcAft>
                      </a:pPr>
                      <a:r>
                        <a:rPr lang="en-GB" sz="2000" dirty="0" smtClean="0">
                          <a:effectLst/>
                        </a:rPr>
                        <a:t>A faire</a:t>
                      </a:r>
                      <a:endParaRPr lang="en-US" sz="20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tc>
                  <a:txBody>
                    <a:bodyPr/>
                    <a:lstStyle/>
                    <a:p>
                      <a:pPr marL="0" marR="0" algn="ctr">
                        <a:lnSpc>
                          <a:spcPct val="150000"/>
                        </a:lnSpc>
                        <a:spcBef>
                          <a:spcPts val="0"/>
                        </a:spcBef>
                        <a:spcAft>
                          <a:spcPts val="0"/>
                        </a:spcAft>
                      </a:pPr>
                      <a:r>
                        <a:rPr lang="en-GB" sz="2000" dirty="0" smtClean="0">
                          <a:effectLst/>
                        </a:rPr>
                        <a:t>A </a:t>
                      </a:r>
                      <a:r>
                        <a:rPr lang="en-GB" sz="2000" dirty="0" err="1" smtClean="0">
                          <a:effectLst/>
                        </a:rPr>
                        <a:t>éviter</a:t>
                      </a:r>
                      <a:endParaRPr lang="en-US" sz="20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extLst>
                  <a:ext uri="{0D108BD9-81ED-4DB2-BD59-A6C34878D82A}">
                    <a16:rowId xmlns:a16="http://schemas.microsoft.com/office/drawing/2014/main" xmlns="" val="3457792751"/>
                  </a:ext>
                </a:extLst>
              </a:tr>
              <a:tr h="4499810">
                <a:tc>
                  <a:txBody>
                    <a:bodyPr/>
                    <a:lstStyle/>
                    <a:p>
                      <a:pPr marL="342900" marR="0" lvl="0" indent="-342900" algn="l" defTabSz="778593" rtl="0" eaLnBrk="1" latinLnBrk="0" hangingPunct="1">
                        <a:lnSpc>
                          <a:spcPct val="115000"/>
                        </a:lnSpc>
                        <a:spcBef>
                          <a:spcPts val="0"/>
                        </a:spcBef>
                        <a:spcAft>
                          <a:spcPts val="0"/>
                        </a:spcAft>
                        <a:buFont typeface="Arial" panose="020B0604020202020204" pitchFamily="34" charset="0"/>
                        <a:buChar char="•"/>
                      </a:pPr>
                      <a:r>
                        <a:rPr lang="fr-FR" sz="2000" b="1" kern="1200" dirty="0" smtClean="0">
                          <a:solidFill>
                            <a:schemeClr val="bg1"/>
                          </a:solidFill>
                          <a:effectLst/>
                          <a:latin typeface="+mn-lt"/>
                          <a:ea typeface="+mn-ea"/>
                          <a:cs typeface="+mn-cs"/>
                        </a:rPr>
                        <a:t>Si une question n’est pas comprise, mieux vaut la laisser de côté plutôt que de fausser les données en l’interprétant de manière incorrecte.</a:t>
                      </a:r>
                      <a:r>
                        <a:rPr lang="en-US" sz="1800" b="0" kern="1200" baseline="0" dirty="0" smtClean="0">
                          <a:solidFill>
                            <a:schemeClr val="bg1"/>
                          </a:solidFill>
                          <a:effectLst/>
                          <a:latin typeface="+mn-lt"/>
                          <a:ea typeface="+mn-ea"/>
                          <a:cs typeface="+mn-cs"/>
                        </a:rPr>
                        <a:t> </a:t>
                      </a:r>
                      <a:endParaRPr lang="en-US" sz="1800" b="0" kern="1200" dirty="0">
                        <a:solidFill>
                          <a:schemeClr val="bg1"/>
                        </a:solidFill>
                        <a:effectLst/>
                        <a:latin typeface="+mn-lt"/>
                        <a:ea typeface="+mn-ea"/>
                        <a:cs typeface="+mn-cs"/>
                      </a:endParaRPr>
                    </a:p>
                  </a:txBody>
                  <a:tcPr marL="68477" marR="68477" marT="0" marB="0"/>
                </a:tc>
                <a:tc>
                  <a:txBody>
                    <a:bodyPr/>
                    <a:lstStyle/>
                    <a:p>
                      <a:pPr marL="342900" lvl="0" indent="-342900">
                        <a:buFont typeface="Arial" panose="020B0604020202020204" pitchFamily="34" charset="0"/>
                        <a:buChar char="•"/>
                      </a:pPr>
                      <a:r>
                        <a:rPr lang="fr-FR" sz="2000" b="1" kern="1200" dirty="0" smtClean="0">
                          <a:solidFill>
                            <a:schemeClr val="dk1"/>
                          </a:solidFill>
                          <a:effectLst/>
                          <a:latin typeface="+mn-lt"/>
                          <a:ea typeface="+mn-ea"/>
                          <a:cs typeface="+mn-cs"/>
                        </a:rPr>
                        <a:t>Ne faites aucune observation </a:t>
                      </a:r>
                      <a:r>
                        <a:rPr lang="fr-FR" sz="1800" kern="1200" dirty="0" smtClean="0">
                          <a:solidFill>
                            <a:schemeClr val="dk1"/>
                          </a:solidFill>
                          <a:effectLst/>
                          <a:latin typeface="+mn-lt"/>
                          <a:ea typeface="+mn-ea"/>
                          <a:cs typeface="+mn-cs"/>
                        </a:rPr>
                        <a:t>Les données ne doivent pas être consignées sur la base d’observations ou de suppositions sur ce que la personne interrogée peut ou ne peut pas faire, car elle seule connaît le niveau de difficulté de chaque activité dans son environnement quotidien</a:t>
                      </a:r>
                    </a:p>
                    <a:p>
                      <a:pPr marL="342900" lvl="0" indent="-342900">
                        <a:buFont typeface="Arial" panose="020B0604020202020204" pitchFamily="34" charset="0"/>
                        <a:buChar char="•"/>
                      </a:pPr>
                      <a:endParaRPr lang="fr-FR" sz="1800" kern="1200" dirty="0" smtClean="0">
                        <a:solidFill>
                          <a:schemeClr val="dk1"/>
                        </a:solidFill>
                        <a:effectLst/>
                        <a:latin typeface="+mn-lt"/>
                        <a:ea typeface="+mn-ea"/>
                        <a:cs typeface="+mn-cs"/>
                      </a:endParaRPr>
                    </a:p>
                    <a:p>
                      <a:r>
                        <a:rPr lang="fr-FR" sz="1800" kern="1200" dirty="0" smtClean="0">
                          <a:solidFill>
                            <a:schemeClr val="dk1"/>
                          </a:solidFill>
                          <a:effectLst/>
                          <a:latin typeface="+mn-lt"/>
                          <a:ea typeface="+mn-ea"/>
                          <a:cs typeface="+mn-cs"/>
                        </a:rPr>
                        <a:t>Soyez cependant sensible à la situation. Il peut être utile d’énoncer ce que vous observez. Par exemple : « Je vois que vous utilisez un fauteuil roulant, mais pouvez-vous me dire à quel point vous avez des difficultés à marcher ? » (mentionnez ensuite les choix de réponses).</a:t>
                      </a:r>
                      <a:endParaRPr lang="en-US" sz="1800" b="0" kern="1200" dirty="0">
                        <a:solidFill>
                          <a:schemeClr val="dk1"/>
                        </a:solidFill>
                        <a:effectLst/>
                        <a:latin typeface="+mn-lt"/>
                        <a:ea typeface="+mn-ea"/>
                        <a:cs typeface="+mn-cs"/>
                      </a:endParaRPr>
                    </a:p>
                  </a:txBody>
                  <a:tcPr marL="68477" marR="68477" marT="0" marB="0"/>
                </a:tc>
                <a:extLst>
                  <a:ext uri="{0D108BD9-81ED-4DB2-BD59-A6C34878D82A}">
                    <a16:rowId xmlns:a16="http://schemas.microsoft.com/office/drawing/2014/main" xmlns="" val="3772824894"/>
                  </a:ext>
                </a:extLst>
              </a:tr>
            </a:tbl>
          </a:graphicData>
        </a:graphic>
      </p:graphicFrame>
    </p:spTree>
    <p:extLst>
      <p:ext uri="{BB962C8B-B14F-4D97-AF65-F5344CB8AC3E}">
        <p14:creationId xmlns:p14="http://schemas.microsoft.com/office/powerpoint/2010/main" val="1931739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5810" y="458670"/>
            <a:ext cx="8171173" cy="1102589"/>
          </a:xfrm>
        </p:spPr>
        <p:txBody>
          <a:bodyPr/>
          <a:lstStyle/>
          <a:p>
            <a:r>
              <a:rPr lang="en-GB" dirty="0" smtClean="0"/>
              <a:t>Comment faire pour…?</a:t>
            </a:r>
            <a:endParaRPr lang="en-GB" dirty="0"/>
          </a:p>
        </p:txBody>
      </p:sp>
      <p:sp>
        <p:nvSpPr>
          <p:cNvPr id="6" name="Rectangle 5">
            <a:extLst>
              <a:ext uri="{FF2B5EF4-FFF2-40B4-BE49-F238E27FC236}">
                <a16:creationId xmlns:a16="http://schemas.microsoft.com/office/drawing/2014/main" xmlns="" id="{7BB158BD-82E0-47CD-B6D5-A9DF750FB2C1}"/>
              </a:ext>
            </a:extLst>
          </p:cNvPr>
          <p:cNvSpPr/>
          <p:nvPr/>
        </p:nvSpPr>
        <p:spPr>
          <a:xfrm>
            <a:off x="611559" y="1718810"/>
            <a:ext cx="8039677" cy="3970318"/>
          </a:xfrm>
          <a:prstGeom prst="rect">
            <a:avLst/>
          </a:prstGeom>
        </p:spPr>
        <p:txBody>
          <a:bodyPr wrap="square">
            <a:spAutoFit/>
          </a:bodyPr>
          <a:lstStyle/>
          <a:p>
            <a:pPr marL="457200" indent="-457200">
              <a:buFont typeface="Arial" panose="020B0604020202020204" pitchFamily="34" charset="0"/>
              <a:buChar char="•"/>
            </a:pPr>
            <a:r>
              <a:rPr lang="fr-FR" sz="2800" dirty="0"/>
              <a:t>Poser une question quand la réponse est évidente?</a:t>
            </a:r>
          </a:p>
          <a:p>
            <a:pPr marL="457200" indent="-457200">
              <a:buFont typeface="Arial" panose="020B0604020202020204" pitchFamily="34" charset="0"/>
              <a:buChar char="•"/>
            </a:pPr>
            <a:r>
              <a:rPr lang="fr-FR" sz="2800" dirty="0"/>
              <a:t>Adapter les questions au contexte?</a:t>
            </a:r>
          </a:p>
          <a:p>
            <a:pPr marL="457200" indent="-457200">
              <a:buFont typeface="Arial" panose="020B0604020202020204" pitchFamily="34" charset="0"/>
              <a:buChar char="•"/>
            </a:pPr>
            <a:r>
              <a:rPr lang="fr-FR" sz="2800" dirty="0"/>
              <a:t>Saisir les interactions entre </a:t>
            </a:r>
            <a:r>
              <a:rPr lang="fr-FR" sz="2800" dirty="0" smtClean="0"/>
              <a:t>différentes difficultés </a:t>
            </a:r>
            <a:r>
              <a:rPr lang="fr-FR" sz="2800" dirty="0"/>
              <a:t>ou entre différentes caractéristiques identitaires?</a:t>
            </a:r>
          </a:p>
          <a:p>
            <a:pPr marL="457200" indent="-457200">
              <a:buFont typeface="Arial" panose="020B0604020202020204" pitchFamily="34" charset="0"/>
              <a:buChar char="•"/>
            </a:pPr>
            <a:r>
              <a:rPr lang="fr-FR" sz="2800" dirty="0"/>
              <a:t>Interagir avec les personnes handicapées pour qu'elles se sentent à l'aise?</a:t>
            </a:r>
          </a:p>
          <a:p>
            <a:pPr marL="457200" indent="-457200">
              <a:buFont typeface="Arial" panose="020B0604020202020204" pitchFamily="34" charset="0"/>
              <a:buChar char="•"/>
            </a:pPr>
            <a:r>
              <a:rPr lang="fr-FR" sz="2800" dirty="0"/>
              <a:t>Utilisez les questions avec les enfants?</a:t>
            </a:r>
            <a:endParaRPr lang="en-US" sz="2800" dirty="0"/>
          </a:p>
        </p:txBody>
      </p:sp>
    </p:spTree>
    <p:extLst>
      <p:ext uri="{BB962C8B-B14F-4D97-AF65-F5344CB8AC3E}">
        <p14:creationId xmlns:p14="http://schemas.microsoft.com/office/powerpoint/2010/main" val="1950137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Challenges</a:t>
            </a:r>
          </a:p>
        </p:txBody>
      </p:sp>
      <p:sp>
        <p:nvSpPr>
          <p:cNvPr id="6" name="Rectangle 5">
            <a:extLst>
              <a:ext uri="{FF2B5EF4-FFF2-40B4-BE49-F238E27FC236}">
                <a16:creationId xmlns:a16="http://schemas.microsoft.com/office/drawing/2014/main" xmlns="" id="{7BB158BD-82E0-47CD-B6D5-A9DF750FB2C1}"/>
              </a:ext>
            </a:extLst>
          </p:cNvPr>
          <p:cNvSpPr/>
          <p:nvPr/>
        </p:nvSpPr>
        <p:spPr>
          <a:xfrm>
            <a:off x="611559" y="1718810"/>
            <a:ext cx="8039677" cy="3539430"/>
          </a:xfrm>
          <a:prstGeom prst="rect">
            <a:avLst/>
          </a:prstGeom>
        </p:spPr>
        <p:txBody>
          <a:bodyPr wrap="square">
            <a:spAutoFit/>
          </a:bodyPr>
          <a:lstStyle/>
          <a:p>
            <a:r>
              <a:rPr lang="fr-FR" sz="2800" dirty="0"/>
              <a:t>Le groupe de Washington identifie la majorité des personnes handicapées - mais pas toutes.</a:t>
            </a:r>
          </a:p>
          <a:p>
            <a:endParaRPr lang="fr-FR" sz="2800" dirty="0"/>
          </a:p>
          <a:p>
            <a:r>
              <a:rPr lang="fr-FR" sz="2800" dirty="0"/>
              <a:t>Les </a:t>
            </a:r>
            <a:r>
              <a:rPr lang="fr-FR" sz="2800" dirty="0" smtClean="0"/>
              <a:t>déficiences psychosociales </a:t>
            </a:r>
            <a:r>
              <a:rPr lang="fr-FR" sz="2800" dirty="0"/>
              <a:t>qui ne conduisent pas toujours à une limitation du fonctionnement ne seront pas toujours </a:t>
            </a:r>
            <a:r>
              <a:rPr lang="fr-FR" sz="2800" dirty="0" smtClean="0"/>
              <a:t>identifiés. Pour les </a:t>
            </a:r>
            <a:r>
              <a:rPr lang="fr-FR" sz="2800" dirty="0" err="1" smtClean="0"/>
              <a:t>identifer</a:t>
            </a:r>
            <a:r>
              <a:rPr lang="fr-FR" sz="2800" dirty="0" smtClean="0"/>
              <a:t>, </a:t>
            </a:r>
            <a:r>
              <a:rPr lang="fr-FR" sz="2800" dirty="0"/>
              <a:t>les organisations peuvent utiliser </a:t>
            </a:r>
            <a:r>
              <a:rPr lang="fr-FR" sz="2800" dirty="0" smtClean="0"/>
              <a:t>la version enrichie des questions (12 </a:t>
            </a:r>
            <a:r>
              <a:rPr lang="fr-FR" sz="2800" dirty="0"/>
              <a:t>questions).</a:t>
            </a:r>
            <a:endParaRPr lang="en-US" sz="2800" dirty="0"/>
          </a:p>
        </p:txBody>
      </p:sp>
    </p:spTree>
    <p:extLst>
      <p:ext uri="{BB962C8B-B14F-4D97-AF65-F5344CB8AC3E}">
        <p14:creationId xmlns:p14="http://schemas.microsoft.com/office/powerpoint/2010/main" val="573533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4" y="233645"/>
            <a:ext cx="8171173" cy="1102589"/>
          </a:xfrm>
        </p:spPr>
        <p:txBody>
          <a:bodyPr/>
          <a:lstStyle/>
          <a:p>
            <a:r>
              <a:rPr lang="en-GB" dirty="0" smtClean="0"/>
              <a:t>Comment poser les question </a:t>
            </a:r>
            <a:endParaRPr lang="en-GB" dirty="0"/>
          </a:p>
        </p:txBody>
      </p:sp>
      <p:graphicFrame>
        <p:nvGraphicFramePr>
          <p:cNvPr id="7" name="Content Placeholder 3">
            <a:extLst>
              <a:ext uri="{FF2B5EF4-FFF2-40B4-BE49-F238E27FC236}">
                <a16:creationId xmlns:a16="http://schemas.microsoft.com/office/drawing/2014/main" xmlns="" id="{0000CD67-08F8-45A2-93FB-29F427BD2658}"/>
              </a:ext>
            </a:extLst>
          </p:cNvPr>
          <p:cNvGraphicFramePr>
            <a:graphicFrameLocks noGrp="1"/>
          </p:cNvGraphicFramePr>
          <p:nvPr>
            <p:ph idx="1"/>
            <p:extLst>
              <p:ext uri="{D42A27DB-BD31-4B8C-83A1-F6EECF244321}">
                <p14:modId xmlns:p14="http://schemas.microsoft.com/office/powerpoint/2010/main" val="2753860221"/>
              </p:ext>
            </p:extLst>
          </p:nvPr>
        </p:nvGraphicFramePr>
        <p:xfrm>
          <a:off x="457200" y="1312295"/>
          <a:ext cx="8229600" cy="51770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2512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4" y="233645"/>
            <a:ext cx="8171173" cy="1102589"/>
          </a:xfrm>
        </p:spPr>
        <p:txBody>
          <a:bodyPr/>
          <a:lstStyle/>
          <a:p>
            <a:r>
              <a:rPr lang="en-GB" dirty="0" smtClean="0"/>
              <a:t>Comment poser les questions</a:t>
            </a:r>
            <a:endParaRPr lang="en-GB" dirty="0"/>
          </a:p>
        </p:txBody>
      </p:sp>
      <p:graphicFrame>
        <p:nvGraphicFramePr>
          <p:cNvPr id="5" name="Content Placeholder 3">
            <a:extLst>
              <a:ext uri="{FF2B5EF4-FFF2-40B4-BE49-F238E27FC236}">
                <a16:creationId xmlns:a16="http://schemas.microsoft.com/office/drawing/2014/main" xmlns="" id="{EBD71BD0-B672-43EC-8834-7E025E8A6F19}"/>
              </a:ext>
            </a:extLst>
          </p:cNvPr>
          <p:cNvGraphicFramePr>
            <a:graphicFrameLocks noGrp="1"/>
          </p:cNvGraphicFramePr>
          <p:nvPr>
            <p:ph idx="1"/>
            <p:extLst>
              <p:ext uri="{D42A27DB-BD31-4B8C-83A1-F6EECF244321}">
                <p14:modId xmlns:p14="http://schemas.microsoft.com/office/powerpoint/2010/main" val="1406544481"/>
              </p:ext>
            </p:extLst>
          </p:nvPr>
        </p:nvGraphicFramePr>
        <p:xfrm>
          <a:off x="457200" y="1178750"/>
          <a:ext cx="8229600" cy="5222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7753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00F44F-3ED4-4633-9DDC-691F493389E8}"/>
              </a:ext>
            </a:extLst>
          </p:cNvPr>
          <p:cNvSpPr>
            <a:spLocks noGrp="1"/>
          </p:cNvSpPr>
          <p:nvPr>
            <p:ph type="title"/>
          </p:nvPr>
        </p:nvSpPr>
        <p:spPr>
          <a:xfrm>
            <a:off x="516570" y="-50651"/>
            <a:ext cx="8171173" cy="1102589"/>
          </a:xfrm>
        </p:spPr>
        <p:txBody>
          <a:bodyPr/>
          <a:lstStyle/>
          <a:p>
            <a:r>
              <a:rPr lang="en-US" dirty="0" smtClean="0"/>
              <a:t>Questions </a:t>
            </a:r>
            <a:r>
              <a:rPr lang="en-US" dirty="0" err="1" smtClean="0"/>
              <a:t>conditionnelles</a:t>
            </a:r>
            <a:r>
              <a:rPr lang="en-US" dirty="0" smtClean="0"/>
              <a:t> pour le MFE</a:t>
            </a:r>
            <a:endParaRPr lang="en-GB" dirty="0"/>
          </a:p>
        </p:txBody>
      </p:sp>
      <p:sp>
        <p:nvSpPr>
          <p:cNvPr id="4" name="Slide Number Placeholder 3">
            <a:extLst>
              <a:ext uri="{FF2B5EF4-FFF2-40B4-BE49-F238E27FC236}">
                <a16:creationId xmlns:a16="http://schemas.microsoft.com/office/drawing/2014/main" xmlns="" id="{5A6F6E31-2D88-494F-922C-B0287776C3B8}"/>
              </a:ext>
            </a:extLst>
          </p:cNvPr>
          <p:cNvSpPr>
            <a:spLocks noGrp="1"/>
          </p:cNvSpPr>
          <p:nvPr>
            <p:ph type="sldNum" sz="quarter" idx="12"/>
          </p:nvPr>
        </p:nvSpPr>
        <p:spPr/>
        <p:txBody>
          <a:bodyPr/>
          <a:lstStyle/>
          <a:p>
            <a:fld id="{90674DFE-F235-4FE6-B070-9AAFFB84EECD}" type="slidenum">
              <a:rPr lang="fr-FR" smtClean="0"/>
              <a:t>18</a:t>
            </a:fld>
            <a:endParaRPr lang="fr-FR" dirty="0"/>
          </a:p>
        </p:txBody>
      </p:sp>
      <p:pic>
        <p:nvPicPr>
          <p:cNvPr id="8" name="Content Placeholder 3">
            <a:extLst>
              <a:ext uri="{FF2B5EF4-FFF2-40B4-BE49-F238E27FC236}">
                <a16:creationId xmlns:a16="http://schemas.microsoft.com/office/drawing/2014/main" xmlns="" id="{16160568-EC5F-4C8F-B45D-5CFD4F688875}"/>
              </a:ext>
            </a:extLst>
          </p:cNvPr>
          <p:cNvPicPr>
            <a:picLocks noGrp="1"/>
          </p:cNvPicPr>
          <p:nvPr>
            <p:ph idx="1"/>
          </p:nvPr>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Lst>
          </a:blip>
          <a:srcRect t="9091"/>
          <a:stretch/>
        </p:blipFill>
        <p:spPr>
          <a:xfrm>
            <a:off x="304800" y="3326725"/>
            <a:ext cx="5334000" cy="3226475"/>
          </a:xfrm>
          <a:prstGeom prst="rect">
            <a:avLst/>
          </a:prstGeom>
        </p:spPr>
      </p:pic>
      <p:sp>
        <p:nvSpPr>
          <p:cNvPr id="9" name="Rectangle 8">
            <a:extLst>
              <a:ext uri="{FF2B5EF4-FFF2-40B4-BE49-F238E27FC236}">
                <a16:creationId xmlns:a16="http://schemas.microsoft.com/office/drawing/2014/main" xmlns="" id="{87652F1F-727F-4BD0-8C94-482B02ADC123}"/>
              </a:ext>
            </a:extLst>
          </p:cNvPr>
          <p:cNvSpPr/>
          <p:nvPr/>
        </p:nvSpPr>
        <p:spPr>
          <a:xfrm>
            <a:off x="527979" y="638690"/>
            <a:ext cx="8033440" cy="2308324"/>
          </a:xfrm>
          <a:prstGeom prst="rect">
            <a:avLst/>
          </a:prstGeom>
        </p:spPr>
        <p:txBody>
          <a:bodyPr wrap="square">
            <a:spAutoFit/>
          </a:bodyPr>
          <a:lstStyle/>
          <a:p>
            <a:r>
              <a:rPr lang="fr-FR" sz="1800" b="1" dirty="0" smtClean="0"/>
              <a:t>Suivez les questions conditionnelles avec attention: </a:t>
            </a:r>
          </a:p>
          <a:p>
            <a:pPr marL="285750" indent="-285750">
              <a:buFont typeface="Arial" panose="020B0604020202020204" pitchFamily="34" charset="0"/>
              <a:buChar char="•"/>
            </a:pPr>
            <a:r>
              <a:rPr lang="fr-FR" sz="1800" dirty="0" smtClean="0"/>
              <a:t>Le questionnaire indique </a:t>
            </a:r>
            <a:r>
              <a:rPr lang="fr-FR" sz="1800" dirty="0"/>
              <a:t>à</a:t>
            </a:r>
            <a:r>
              <a:rPr lang="fr-FR" sz="1800" dirty="0" smtClean="0"/>
              <a:t> l’</a:t>
            </a:r>
            <a:r>
              <a:rPr lang="fr-FR" sz="1800" dirty="0" err="1" smtClean="0"/>
              <a:t>enqueteur</a:t>
            </a:r>
            <a:r>
              <a:rPr lang="fr-FR" sz="1800" dirty="0"/>
              <a:t> à </a:t>
            </a:r>
            <a:r>
              <a:rPr lang="fr-FR" sz="1800" dirty="0" smtClean="0"/>
              <a:t>quel moment sauter certaines questions selon la réponse donnée. </a:t>
            </a:r>
          </a:p>
          <a:p>
            <a:pPr marL="285750" indent="-285750">
              <a:buFont typeface="Arial" panose="020B0604020202020204" pitchFamily="34" charset="0"/>
              <a:buChar char="•"/>
            </a:pPr>
            <a:r>
              <a:rPr lang="fr-FR" sz="1800" dirty="0" smtClean="0"/>
              <a:t>Ces questions conditionnelles sont divisées en deux catégories </a:t>
            </a:r>
          </a:p>
          <a:p>
            <a:pPr marL="742950" lvl="1" indent="-285750">
              <a:buFont typeface="Arial" panose="020B0604020202020204" pitchFamily="34" charset="0"/>
              <a:buChar char="•"/>
            </a:pPr>
            <a:r>
              <a:rPr lang="fr-FR" sz="1800" dirty="0" smtClean="0"/>
              <a:t>Questions conditionnelles qui dirige l’</a:t>
            </a:r>
            <a:r>
              <a:rPr lang="fr-FR" sz="1800" dirty="0" err="1" smtClean="0"/>
              <a:t>enqueteur</a:t>
            </a:r>
            <a:r>
              <a:rPr lang="fr-FR" sz="1800" dirty="0" smtClean="0"/>
              <a:t>  vers différentes questions basées sur l'âge. </a:t>
            </a:r>
          </a:p>
          <a:p>
            <a:pPr marL="739775" indent="-277813">
              <a:buFont typeface="Arial" panose="020B0604020202020204" pitchFamily="34" charset="0"/>
              <a:buChar char="•"/>
            </a:pPr>
            <a:r>
              <a:rPr lang="fr-FR" sz="1800" dirty="0" smtClean="0"/>
              <a:t>Questions conditionnelles liées a l’utilisation ou non d’aides technique par l’enfant</a:t>
            </a:r>
            <a:endParaRPr lang="fr-FR" sz="1800" dirty="0"/>
          </a:p>
        </p:txBody>
      </p:sp>
      <p:sp>
        <p:nvSpPr>
          <p:cNvPr id="10" name="Rectangular Callout 6">
            <a:extLst>
              <a:ext uri="{FF2B5EF4-FFF2-40B4-BE49-F238E27FC236}">
                <a16:creationId xmlns:a16="http://schemas.microsoft.com/office/drawing/2014/main" xmlns="" id="{81E3E63E-93C4-4198-BF91-140CD745F0DB}"/>
              </a:ext>
            </a:extLst>
          </p:cNvPr>
          <p:cNvSpPr/>
          <p:nvPr/>
        </p:nvSpPr>
        <p:spPr>
          <a:xfrm>
            <a:off x="5758760" y="3351904"/>
            <a:ext cx="3200400" cy="3125096"/>
          </a:xfrm>
          <a:prstGeom prst="wedgeRectCallout">
            <a:avLst>
              <a:gd name="adj1" fmla="val -67684"/>
              <a:gd name="adj2" fmla="val -8849"/>
            </a:avLst>
          </a:prstGeom>
          <a:solidFill>
            <a:srgbClr val="7ECA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800" b="1" dirty="0" err="1" smtClean="0">
                <a:solidFill>
                  <a:srgbClr val="C00000"/>
                </a:solidFill>
              </a:rPr>
              <a:t>Remarques</a:t>
            </a:r>
            <a:endParaRPr lang="en-GB" sz="1800" b="1" dirty="0" smtClean="0">
              <a:solidFill>
                <a:srgbClr val="C00000"/>
              </a:solidFill>
            </a:endParaRPr>
          </a:p>
          <a:p>
            <a:endParaRPr lang="en-US" sz="1800" b="1" dirty="0">
              <a:solidFill>
                <a:srgbClr val="C00000"/>
              </a:solidFill>
            </a:endParaRPr>
          </a:p>
          <a:p>
            <a:pPr marL="285750" indent="-285750">
              <a:buFont typeface="Arial" panose="020B0604020202020204" pitchFamily="34" charset="0"/>
              <a:buChar char="•"/>
            </a:pPr>
            <a:r>
              <a:rPr lang="fr-FR" sz="1800" dirty="0" smtClean="0">
                <a:solidFill>
                  <a:schemeClr val="tx1"/>
                </a:solidFill>
              </a:rPr>
              <a:t>La dernière colonne du questionnaire indique </a:t>
            </a:r>
            <a:r>
              <a:rPr lang="fr-FR" sz="1800" b="1" dirty="0" smtClean="0">
                <a:solidFill>
                  <a:schemeClr val="tx1"/>
                </a:solidFill>
              </a:rPr>
              <a:t>quelle question conditionnelle suivre. </a:t>
            </a:r>
          </a:p>
          <a:p>
            <a:endParaRPr lang="en-US" sz="1800" b="1" dirty="0">
              <a:solidFill>
                <a:schemeClr val="tx1"/>
              </a:solidFill>
            </a:endParaRPr>
          </a:p>
          <a:p>
            <a:pPr marL="285750" indent="-285750">
              <a:buFont typeface="Arial" panose="020B0604020202020204" pitchFamily="34" charset="0"/>
              <a:buChar char="•"/>
            </a:pPr>
            <a:r>
              <a:rPr lang="fr-FR" sz="1800" dirty="0" smtClean="0">
                <a:solidFill>
                  <a:schemeClr val="tx1"/>
                </a:solidFill>
              </a:rPr>
              <a:t>Pour CF1, si la réponse est “non”, alors vous devez aller directement a CF3</a:t>
            </a:r>
            <a:endParaRPr lang="fr-FR" sz="1800" dirty="0">
              <a:solidFill>
                <a:schemeClr val="tx1"/>
              </a:solidFill>
            </a:endParaRPr>
          </a:p>
        </p:txBody>
      </p:sp>
    </p:spTree>
    <p:extLst>
      <p:ext uri="{BB962C8B-B14F-4D97-AF65-F5344CB8AC3E}">
        <p14:creationId xmlns:p14="http://schemas.microsoft.com/office/powerpoint/2010/main" val="3572802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E6DFA9D-880F-4B0A-B1CF-1F9935E2F9CA}"/>
              </a:ext>
            </a:extLst>
          </p:cNvPr>
          <p:cNvSpPr>
            <a:spLocks noGrp="1"/>
          </p:cNvSpPr>
          <p:nvPr>
            <p:ph type="title"/>
          </p:nvPr>
        </p:nvSpPr>
        <p:spPr>
          <a:xfrm>
            <a:off x="480064" y="278650"/>
            <a:ext cx="8171173" cy="1102589"/>
          </a:xfrm>
        </p:spPr>
        <p:txBody>
          <a:bodyPr/>
          <a:lstStyle/>
          <a:p>
            <a:r>
              <a:rPr lang="en-US" dirty="0" err="1" smtClean="0"/>
              <a:t>Différences</a:t>
            </a:r>
            <a:endParaRPr lang="en-GB" dirty="0"/>
          </a:p>
        </p:txBody>
      </p:sp>
      <p:graphicFrame>
        <p:nvGraphicFramePr>
          <p:cNvPr id="5" name="Content Placeholder 3">
            <a:extLst>
              <a:ext uri="{FF2B5EF4-FFF2-40B4-BE49-F238E27FC236}">
                <a16:creationId xmlns:a16="http://schemas.microsoft.com/office/drawing/2014/main" xmlns="" id="{C26E5718-0423-4BFA-918E-E1E1AE00C8DF}"/>
              </a:ext>
            </a:extLst>
          </p:cNvPr>
          <p:cNvGraphicFramePr>
            <a:graphicFrameLocks noGrp="1"/>
          </p:cNvGraphicFramePr>
          <p:nvPr>
            <p:ph idx="1"/>
            <p:extLst>
              <p:ext uri="{D42A27DB-BD31-4B8C-83A1-F6EECF244321}">
                <p14:modId xmlns:p14="http://schemas.microsoft.com/office/powerpoint/2010/main" val="3635350813"/>
              </p:ext>
            </p:extLst>
          </p:nvPr>
        </p:nvGraphicFramePr>
        <p:xfrm>
          <a:off x="457200" y="1269960"/>
          <a:ext cx="8229600" cy="5553120"/>
        </p:xfrm>
        <a:graphic>
          <a:graphicData uri="http://schemas.openxmlformats.org/drawingml/2006/table">
            <a:tbl>
              <a:tblPr firstRow="1" bandRow="1">
                <a:tableStyleId>{5940675A-B579-460E-94D1-54222C63F5DA}</a:tableStyleId>
              </a:tblPr>
              <a:tblGrid>
                <a:gridCol w="2013639">
                  <a:extLst>
                    <a:ext uri="{9D8B030D-6E8A-4147-A177-3AD203B41FA5}">
                      <a16:colId xmlns:a16="http://schemas.microsoft.com/office/drawing/2014/main" xmlns="" val="2867022995"/>
                    </a:ext>
                  </a:extLst>
                </a:gridCol>
                <a:gridCol w="3124200">
                  <a:extLst>
                    <a:ext uri="{9D8B030D-6E8A-4147-A177-3AD203B41FA5}">
                      <a16:colId xmlns:a16="http://schemas.microsoft.com/office/drawing/2014/main" xmlns="" val="1429770890"/>
                    </a:ext>
                  </a:extLst>
                </a:gridCol>
                <a:gridCol w="3091761">
                  <a:extLst>
                    <a:ext uri="{9D8B030D-6E8A-4147-A177-3AD203B41FA5}">
                      <a16:colId xmlns:a16="http://schemas.microsoft.com/office/drawing/2014/main" xmlns="" val="4190143663"/>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t> </a:t>
                      </a:r>
                    </a:p>
                    <a:p>
                      <a:endParaRPr lang="en-US" sz="1400" b="1" dirty="0">
                        <a:solidFill>
                          <a:srgbClr val="C00000"/>
                        </a:solidFill>
                      </a:endParaRPr>
                    </a:p>
                  </a:txBody>
                  <a:tcPr anchor="ctr"/>
                </a:tc>
                <a:tc>
                  <a:txBody>
                    <a:bodyPr/>
                    <a:lstStyle/>
                    <a:p>
                      <a:pPr algn="ctr"/>
                      <a:r>
                        <a:rPr lang="en-US" sz="1600" b="1" dirty="0" smtClean="0"/>
                        <a:t>Question</a:t>
                      </a:r>
                      <a:r>
                        <a:rPr lang="en-US" sz="1600" b="1" baseline="0" dirty="0" smtClean="0"/>
                        <a:t>s du m</a:t>
                      </a:r>
                      <a:r>
                        <a:rPr lang="en-US" sz="1600" b="1" dirty="0" smtClean="0"/>
                        <a:t>odule sur le </a:t>
                      </a:r>
                      <a:r>
                        <a:rPr lang="en-US" sz="1600" b="1" dirty="0" err="1" smtClean="0"/>
                        <a:t>fonctionnement</a:t>
                      </a:r>
                      <a:r>
                        <a:rPr lang="en-US" sz="1600" b="1" baseline="0" dirty="0" smtClean="0"/>
                        <a:t> de </a:t>
                      </a:r>
                      <a:r>
                        <a:rPr lang="en-US" sz="1600" b="1" baseline="0" dirty="0" err="1" smtClean="0"/>
                        <a:t>l’enfant</a:t>
                      </a:r>
                      <a:endParaRPr lang="en-US" sz="1600" b="1" dirty="0">
                        <a:solidFill>
                          <a:schemeClr val="bg1"/>
                        </a:solidFill>
                      </a:endParaRPr>
                    </a:p>
                  </a:txBody>
                  <a:tcPr/>
                </a:tc>
                <a:tc>
                  <a:txBody>
                    <a:bodyPr/>
                    <a:lstStyle/>
                    <a:p>
                      <a:pPr algn="ctr"/>
                      <a:r>
                        <a:rPr lang="en-US" sz="1600" b="1" baseline="0" dirty="0" smtClean="0"/>
                        <a:t>Questions du </a:t>
                      </a:r>
                      <a:r>
                        <a:rPr lang="en-US" sz="1600" b="1" dirty="0" smtClean="0"/>
                        <a:t>Washington Group – Version </a:t>
                      </a:r>
                      <a:r>
                        <a:rPr lang="en-US" sz="1600" b="1" dirty="0" err="1" smtClean="0"/>
                        <a:t>courte</a:t>
                      </a:r>
                      <a:r>
                        <a:rPr lang="en-US" sz="1600" b="1" dirty="0" smtClean="0"/>
                        <a:t> </a:t>
                      </a:r>
                      <a:r>
                        <a:rPr lang="en-US" sz="1600" b="1" baseline="0" dirty="0" smtClean="0"/>
                        <a:t> </a:t>
                      </a:r>
                      <a:r>
                        <a:rPr lang="en-US" sz="1600" b="1" dirty="0" smtClean="0"/>
                        <a:t>(WG-SS)</a:t>
                      </a:r>
                      <a:r>
                        <a:rPr lang="en-US" sz="1600" b="1" baseline="0" dirty="0" smtClean="0"/>
                        <a:t> </a:t>
                      </a:r>
                      <a:endParaRPr lang="en-US" sz="1600" b="1" dirty="0">
                        <a:solidFill>
                          <a:schemeClr val="bg1"/>
                        </a:solidFill>
                      </a:endParaRPr>
                    </a:p>
                  </a:txBody>
                  <a:tcPr/>
                </a:tc>
                <a:extLst>
                  <a:ext uri="{0D108BD9-81ED-4DB2-BD59-A6C34878D82A}">
                    <a16:rowId xmlns:a16="http://schemas.microsoft.com/office/drawing/2014/main" xmlns="" val="4147367079"/>
                  </a:ext>
                </a:extLst>
              </a:tr>
              <a:tr h="350520">
                <a:tc>
                  <a:txBody>
                    <a:bodyPr/>
                    <a:lstStyle/>
                    <a:p>
                      <a:r>
                        <a:rPr lang="en-US" sz="1600" b="1" baseline="0" dirty="0" err="1" smtClean="0"/>
                        <a:t>Domaines</a:t>
                      </a:r>
                      <a:r>
                        <a:rPr lang="en-US" sz="1600" b="1" baseline="0" dirty="0" smtClean="0"/>
                        <a:t> </a:t>
                      </a:r>
                      <a:r>
                        <a:rPr lang="en-US" sz="1600" b="1" baseline="0" dirty="0" err="1" smtClean="0"/>
                        <a:t>évalués</a:t>
                      </a:r>
                      <a:endParaRPr lang="en-US" sz="1600" b="1" dirty="0">
                        <a:solidFill>
                          <a:schemeClr val="tx1"/>
                        </a:solidFill>
                      </a:endParaRPr>
                    </a:p>
                  </a:txBody>
                  <a:tcPr anchor="ctr"/>
                </a:tc>
                <a:tc>
                  <a:txBody>
                    <a:bodyPr/>
                    <a:lstStyle/>
                    <a:p>
                      <a:r>
                        <a:rPr lang="en-US" sz="1400" dirty="0" err="1" smtClean="0"/>
                        <a:t>Domaines</a:t>
                      </a:r>
                      <a:r>
                        <a:rPr lang="en-US" sz="1400" baseline="0" dirty="0" smtClean="0"/>
                        <a:t> </a:t>
                      </a:r>
                      <a:r>
                        <a:rPr lang="en-US" sz="1400" baseline="0" dirty="0" err="1" smtClean="0"/>
                        <a:t>fo</a:t>
                      </a:r>
                      <a:r>
                        <a:rPr lang="en-US" sz="1400" dirty="0" err="1" smtClean="0"/>
                        <a:t>nctionnels</a:t>
                      </a:r>
                      <a:r>
                        <a:rPr lang="en-US" sz="1400" dirty="0" smtClean="0"/>
                        <a:t> </a:t>
                      </a:r>
                      <a:r>
                        <a:rPr lang="en-US" sz="1400" dirty="0" err="1" smtClean="0"/>
                        <a:t>évalués</a:t>
                      </a:r>
                      <a:r>
                        <a:rPr lang="en-US" sz="1400" baseline="0" dirty="0" smtClean="0"/>
                        <a:t>: </a:t>
                      </a:r>
                      <a:r>
                        <a:rPr lang="en-US" sz="1400" baseline="0" dirty="0"/>
                        <a:t>14</a:t>
                      </a:r>
                      <a:endParaRPr lang="en-US" sz="1400" dirty="0"/>
                    </a:p>
                  </a:txBody>
                  <a:tcPr/>
                </a:tc>
                <a:tc>
                  <a:txBody>
                    <a:bodyPr/>
                    <a:lstStyle/>
                    <a:p>
                      <a:r>
                        <a:rPr lang="en-US" sz="1400" dirty="0" err="1" smtClean="0"/>
                        <a:t>Domaines</a:t>
                      </a:r>
                      <a:r>
                        <a:rPr lang="en-US" sz="1400" dirty="0" smtClean="0"/>
                        <a:t> </a:t>
                      </a:r>
                      <a:r>
                        <a:rPr lang="en-US" sz="1400" dirty="0" err="1" smtClean="0"/>
                        <a:t>fonctionnels</a:t>
                      </a:r>
                      <a:r>
                        <a:rPr lang="en-US" sz="1400" dirty="0" smtClean="0"/>
                        <a:t> </a:t>
                      </a:r>
                      <a:r>
                        <a:rPr lang="en-US" sz="1400" dirty="0" err="1" smtClean="0"/>
                        <a:t>évalués</a:t>
                      </a:r>
                      <a:r>
                        <a:rPr lang="en-US" sz="1400" baseline="0" dirty="0" smtClean="0"/>
                        <a:t>: </a:t>
                      </a:r>
                      <a:r>
                        <a:rPr lang="en-US" sz="1400" baseline="0" dirty="0"/>
                        <a:t>6</a:t>
                      </a:r>
                      <a:endParaRPr lang="en-US" sz="1400" dirty="0"/>
                    </a:p>
                  </a:txBody>
                  <a:tcPr/>
                </a:tc>
                <a:extLst>
                  <a:ext uri="{0D108BD9-81ED-4DB2-BD59-A6C34878D82A}">
                    <a16:rowId xmlns:a16="http://schemas.microsoft.com/office/drawing/2014/main" xmlns="" val="524175229"/>
                  </a:ext>
                </a:extLst>
              </a:tr>
              <a:tr h="625520">
                <a:tc>
                  <a:txBody>
                    <a:bodyPr/>
                    <a:lstStyle/>
                    <a:p>
                      <a:r>
                        <a:rPr lang="en-US" sz="1600" b="1" dirty="0" err="1" smtClean="0"/>
                        <a:t>Nombre</a:t>
                      </a:r>
                      <a:r>
                        <a:rPr lang="en-US" sz="1600" b="1" dirty="0" smtClean="0"/>
                        <a:t> de question</a:t>
                      </a:r>
                      <a:r>
                        <a:rPr lang="en-US" sz="1600" b="1" baseline="0" dirty="0" smtClean="0"/>
                        <a:t> </a:t>
                      </a:r>
                      <a:endParaRPr lang="en-US" sz="1600" b="1" dirty="0">
                        <a:solidFill>
                          <a:schemeClr val="tx1"/>
                        </a:solidFill>
                      </a:endParaRPr>
                    </a:p>
                  </a:txBody>
                  <a:tcPr anchor="ctr"/>
                </a:tc>
                <a:tc>
                  <a:txBody>
                    <a:bodyPr/>
                    <a:lstStyle/>
                    <a:p>
                      <a:pPr algn="l"/>
                      <a:r>
                        <a:rPr lang="en-US" sz="1400" dirty="0"/>
                        <a:t>CFM 2 </a:t>
                      </a:r>
                      <a:r>
                        <a:rPr lang="en-US" sz="1400" dirty="0" smtClean="0"/>
                        <a:t>– 4 </a:t>
                      </a:r>
                      <a:r>
                        <a:rPr lang="en-US" sz="1400" dirty="0" err="1" smtClean="0"/>
                        <a:t>ans</a:t>
                      </a:r>
                      <a:r>
                        <a:rPr lang="en-US" sz="1400" dirty="0" smtClean="0"/>
                        <a:t> avec 16 </a:t>
                      </a:r>
                      <a:r>
                        <a:rPr lang="en-US" sz="1400" dirty="0"/>
                        <a:t>questions</a:t>
                      </a:r>
                      <a:r>
                        <a:rPr lang="en-US" sz="1400" baseline="0" dirty="0"/>
                        <a:t> </a:t>
                      </a:r>
                    </a:p>
                    <a:p>
                      <a:pPr algn="l"/>
                      <a:r>
                        <a:rPr lang="en-US" sz="1400" baseline="0" dirty="0"/>
                        <a:t>CFM </a:t>
                      </a:r>
                      <a:r>
                        <a:rPr lang="en-US" sz="1400" dirty="0"/>
                        <a:t>5 -</a:t>
                      </a:r>
                      <a:r>
                        <a:rPr lang="en-US" sz="1400" baseline="0" dirty="0"/>
                        <a:t> </a:t>
                      </a:r>
                      <a:r>
                        <a:rPr lang="en-US" sz="1400" dirty="0"/>
                        <a:t>17 </a:t>
                      </a:r>
                      <a:r>
                        <a:rPr lang="en-US" sz="1400" dirty="0" err="1" smtClean="0"/>
                        <a:t>ans</a:t>
                      </a:r>
                      <a:r>
                        <a:rPr lang="en-US" sz="1400" dirty="0" smtClean="0"/>
                        <a:t> avec</a:t>
                      </a:r>
                      <a:r>
                        <a:rPr lang="en-US" sz="1400" baseline="0" dirty="0" smtClean="0"/>
                        <a:t> </a:t>
                      </a:r>
                      <a:r>
                        <a:rPr lang="en-US" sz="1400" dirty="0"/>
                        <a:t>24 questions</a:t>
                      </a:r>
                    </a:p>
                  </a:txBody>
                  <a:tcPr/>
                </a:tc>
                <a:tc>
                  <a:txBody>
                    <a:bodyPr/>
                    <a:lstStyle/>
                    <a:p>
                      <a:r>
                        <a:rPr lang="en-US" sz="1400" dirty="0" smtClean="0"/>
                        <a:t>6 </a:t>
                      </a:r>
                      <a:r>
                        <a:rPr lang="en-US" sz="1400" dirty="0"/>
                        <a:t>questions</a:t>
                      </a:r>
                    </a:p>
                  </a:txBody>
                  <a:tcPr/>
                </a:tc>
                <a:extLst>
                  <a:ext uri="{0D108BD9-81ED-4DB2-BD59-A6C34878D82A}">
                    <a16:rowId xmlns:a16="http://schemas.microsoft.com/office/drawing/2014/main" xmlns="" val="3743391969"/>
                  </a:ext>
                </a:extLst>
              </a:tr>
              <a:tr h="370840">
                <a:tc>
                  <a:txBody>
                    <a:bodyPr/>
                    <a:lstStyle/>
                    <a:p>
                      <a:r>
                        <a:rPr lang="en-US" sz="1600" b="1" dirty="0" smtClean="0"/>
                        <a:t>Types de </a:t>
                      </a:r>
                      <a:r>
                        <a:rPr lang="en-US" sz="1600" b="1" dirty="0" err="1" smtClean="0"/>
                        <a:t>réponses</a:t>
                      </a:r>
                      <a:r>
                        <a:rPr lang="en-US" sz="1600" b="1" dirty="0" smtClean="0"/>
                        <a:t> </a:t>
                      </a:r>
                      <a:endParaRPr lang="en-US" sz="1600" b="1" dirty="0">
                        <a:solidFill>
                          <a:schemeClr val="tx1"/>
                        </a:solidFill>
                      </a:endParaRPr>
                    </a:p>
                  </a:txBody>
                  <a:tcPr anchor="ctr"/>
                </a:tc>
                <a:tc>
                  <a:txBody>
                    <a:bodyPr/>
                    <a:lstStyle/>
                    <a:p>
                      <a:r>
                        <a:rPr lang="en-US" sz="1400" dirty="0" smtClean="0"/>
                        <a:t>Avec</a:t>
                      </a:r>
                      <a:r>
                        <a:rPr lang="en-US" sz="1400" baseline="0" dirty="0" smtClean="0"/>
                        <a:t> questions </a:t>
                      </a:r>
                      <a:r>
                        <a:rPr lang="en-US" sz="1400" baseline="0" dirty="0" err="1" smtClean="0"/>
                        <a:t>dychotomiques</a:t>
                      </a:r>
                      <a:r>
                        <a:rPr lang="en-US" sz="1400" baseline="0" dirty="0" smtClean="0"/>
                        <a:t> (OUI/NON) </a:t>
                      </a:r>
                      <a:r>
                        <a:rPr lang="en-US" sz="1400" baseline="0" dirty="0" err="1" smtClean="0"/>
                        <a:t>ainsi</a:t>
                      </a:r>
                      <a:r>
                        <a:rPr lang="en-US" sz="1400" baseline="0" dirty="0" smtClean="0"/>
                        <a:t> que </a:t>
                      </a:r>
                      <a:r>
                        <a:rPr lang="en-US" sz="1400" baseline="0" dirty="0" err="1" smtClean="0"/>
                        <a:t>réponses</a:t>
                      </a:r>
                      <a:r>
                        <a:rPr lang="en-US" sz="1400" baseline="0" dirty="0" smtClean="0"/>
                        <a:t> </a:t>
                      </a:r>
                      <a:r>
                        <a:rPr lang="en-US" sz="1400" baseline="0" dirty="0" err="1" smtClean="0"/>
                        <a:t>échelonnées</a:t>
                      </a:r>
                      <a:endParaRPr lang="en-US" sz="1400" dirty="0"/>
                    </a:p>
                  </a:txBody>
                  <a:tcPr/>
                </a:tc>
                <a:tc>
                  <a:txBody>
                    <a:bodyPr/>
                    <a:lstStyle/>
                    <a:p>
                      <a:r>
                        <a:rPr lang="en-US" sz="1400" dirty="0" smtClean="0"/>
                        <a:t>Avec</a:t>
                      </a:r>
                      <a:r>
                        <a:rPr lang="en-US" sz="1400" baseline="0" dirty="0" smtClean="0"/>
                        <a:t> questions </a:t>
                      </a:r>
                      <a:r>
                        <a:rPr lang="en-US" sz="1400" baseline="0" dirty="0" err="1" smtClean="0"/>
                        <a:t>échelonnées</a:t>
                      </a:r>
                      <a:r>
                        <a:rPr lang="en-US" sz="1400" baseline="0" dirty="0" smtClean="0"/>
                        <a:t> </a:t>
                      </a:r>
                      <a:r>
                        <a:rPr lang="en-US" sz="1400" baseline="0" dirty="0" err="1" smtClean="0"/>
                        <a:t>seulement</a:t>
                      </a:r>
                      <a:r>
                        <a:rPr lang="en-US" sz="1400" baseline="0" dirty="0" smtClean="0"/>
                        <a:t> </a:t>
                      </a:r>
                      <a:endParaRPr lang="en-US" sz="1400" dirty="0"/>
                    </a:p>
                  </a:txBody>
                  <a:tcPr/>
                </a:tc>
                <a:extLst>
                  <a:ext uri="{0D108BD9-81ED-4DB2-BD59-A6C34878D82A}">
                    <a16:rowId xmlns:a16="http://schemas.microsoft.com/office/drawing/2014/main" xmlns="" val="2421649248"/>
                  </a:ext>
                </a:extLst>
              </a:tr>
              <a:tr h="370840">
                <a:tc>
                  <a:txBody>
                    <a:bodyPr/>
                    <a:lstStyle/>
                    <a:p>
                      <a:r>
                        <a:rPr lang="en-US" sz="1600" b="1" dirty="0" smtClean="0"/>
                        <a:t>Temps </a:t>
                      </a:r>
                      <a:r>
                        <a:rPr lang="en-US" sz="1600" b="1" dirty="0" err="1" smtClean="0"/>
                        <a:t>requis</a:t>
                      </a:r>
                      <a:endParaRPr lang="en-US" sz="1600" b="1" dirty="0">
                        <a:solidFill>
                          <a:schemeClr val="tx1"/>
                        </a:solidFill>
                      </a:endParaRPr>
                    </a:p>
                  </a:txBody>
                  <a:tcPr anchor="ctr"/>
                </a:tc>
                <a:tc>
                  <a:txBody>
                    <a:bodyPr/>
                    <a:lstStyle/>
                    <a:p>
                      <a:r>
                        <a:rPr lang="en-US" sz="1400" dirty="0"/>
                        <a:t>5-10 minutes or</a:t>
                      </a:r>
                      <a:r>
                        <a:rPr lang="en-US" sz="1400" baseline="0" dirty="0"/>
                        <a:t> longer per child</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3 minutes </a:t>
                      </a:r>
                      <a:r>
                        <a:rPr lang="en-US" sz="1400" baseline="0" dirty="0" smtClean="0"/>
                        <a:t> </a:t>
                      </a:r>
                      <a:r>
                        <a:rPr lang="en-US" sz="1400" baseline="0" dirty="0" err="1" smtClean="0"/>
                        <a:t>ou</a:t>
                      </a:r>
                      <a:r>
                        <a:rPr lang="en-US" sz="1400" baseline="0" dirty="0" smtClean="0"/>
                        <a:t> plus par </a:t>
                      </a:r>
                      <a:r>
                        <a:rPr lang="en-US" sz="1400" dirty="0" err="1" smtClean="0"/>
                        <a:t>personne</a:t>
                      </a:r>
                      <a:r>
                        <a:rPr lang="en-US" sz="1400" dirty="0" smtClean="0"/>
                        <a:t> </a:t>
                      </a:r>
                      <a:r>
                        <a:rPr lang="en-US" sz="1400" dirty="0" err="1" smtClean="0"/>
                        <a:t>interviewée</a:t>
                      </a:r>
                      <a:endParaRPr lang="en-US" sz="1400" dirty="0"/>
                    </a:p>
                  </a:txBody>
                  <a:tcPr/>
                </a:tc>
                <a:extLst>
                  <a:ext uri="{0D108BD9-81ED-4DB2-BD59-A6C34878D82A}">
                    <a16:rowId xmlns:a16="http://schemas.microsoft.com/office/drawing/2014/main" xmlns="" val="640531166"/>
                  </a:ext>
                </a:extLst>
              </a:tr>
              <a:tr h="370840">
                <a:tc>
                  <a:txBody>
                    <a:bodyPr/>
                    <a:lstStyle/>
                    <a:p>
                      <a:r>
                        <a:rPr lang="en-US" sz="1600" b="1" dirty="0" err="1" smtClean="0"/>
                        <a:t>Réponse</a:t>
                      </a:r>
                      <a:r>
                        <a:rPr lang="en-US" sz="1600" b="1" dirty="0" smtClean="0"/>
                        <a:t> par procuration?</a:t>
                      </a:r>
                      <a:endParaRPr lang="en-US" sz="1600" b="1" dirty="0">
                        <a:solidFill>
                          <a:schemeClr val="tx1"/>
                        </a:solidFill>
                      </a:endParaRPr>
                    </a:p>
                  </a:txBody>
                  <a:tcPr anchor="ctr"/>
                </a:tc>
                <a:tc>
                  <a:txBody>
                    <a:bodyPr/>
                    <a:lstStyle/>
                    <a:p>
                      <a:r>
                        <a:rPr lang="en-US" sz="1400" dirty="0" err="1" smtClean="0"/>
                        <a:t>Toujours</a:t>
                      </a:r>
                      <a:r>
                        <a:rPr lang="en-US" sz="1400" baseline="0" dirty="0" smtClean="0"/>
                        <a:t> </a:t>
                      </a:r>
                      <a:r>
                        <a:rPr lang="en-US" sz="1400" baseline="0" dirty="0" err="1" smtClean="0"/>
                        <a:t>autorisé</a:t>
                      </a:r>
                      <a:endParaRPr lang="en-US" sz="1400" dirty="0"/>
                    </a:p>
                  </a:txBody>
                  <a:tcPr/>
                </a:tc>
                <a:tc>
                  <a:txBody>
                    <a:bodyPr/>
                    <a:lstStyle/>
                    <a:p>
                      <a:r>
                        <a:rPr lang="en-US" sz="1400" dirty="0" err="1" smtClean="0"/>
                        <a:t>Parfois</a:t>
                      </a:r>
                      <a:r>
                        <a:rPr lang="en-US" sz="1400" baseline="0" dirty="0" smtClean="0"/>
                        <a:t> </a:t>
                      </a:r>
                      <a:r>
                        <a:rPr lang="en-US" sz="1400" baseline="0" dirty="0" err="1" smtClean="0"/>
                        <a:t>autorisée</a:t>
                      </a:r>
                      <a:endParaRPr lang="en-US" sz="1400" dirty="0"/>
                    </a:p>
                  </a:txBody>
                  <a:tcPr/>
                </a:tc>
                <a:extLst>
                  <a:ext uri="{0D108BD9-81ED-4DB2-BD59-A6C34878D82A}">
                    <a16:rowId xmlns:a16="http://schemas.microsoft.com/office/drawing/2014/main" xmlns="" val="2076299469"/>
                  </a:ext>
                </a:extLst>
              </a:tr>
              <a:tr h="370840">
                <a:tc>
                  <a:txBody>
                    <a:bodyPr/>
                    <a:lstStyle/>
                    <a:p>
                      <a:r>
                        <a:rPr lang="en-US" sz="1600" b="1" dirty="0" err="1" smtClean="0"/>
                        <a:t>Flexibilité</a:t>
                      </a:r>
                      <a:r>
                        <a:rPr lang="en-US" sz="1600" b="1" baseline="0" dirty="0" smtClean="0"/>
                        <a:t> pour </a:t>
                      </a:r>
                      <a:r>
                        <a:rPr lang="en-US" sz="1600" b="1" baseline="0" dirty="0" err="1" smtClean="0"/>
                        <a:t>approfondire</a:t>
                      </a:r>
                      <a:r>
                        <a:rPr lang="en-US" sz="1600" b="1" baseline="0" dirty="0" smtClean="0"/>
                        <a:t> </a:t>
                      </a:r>
                      <a:r>
                        <a:rPr lang="en-US" sz="1600" b="1" baseline="0" dirty="0" err="1" smtClean="0"/>
                        <a:t>une</a:t>
                      </a:r>
                      <a:r>
                        <a:rPr lang="en-US" sz="1600" b="1" baseline="0" dirty="0" smtClean="0"/>
                        <a:t> question</a:t>
                      </a:r>
                      <a:endParaRPr lang="en-US" sz="1600" b="1" dirty="0">
                        <a:solidFill>
                          <a:schemeClr val="tx1"/>
                        </a:solidFill>
                      </a:endParaRPr>
                    </a:p>
                  </a:txBody>
                  <a:tcPr anchor="ctr"/>
                </a:tc>
                <a:tc>
                  <a:txBody>
                    <a:bodyPr/>
                    <a:lstStyle/>
                    <a:p>
                      <a:r>
                        <a:rPr lang="en-US" sz="1400" dirty="0" err="1" smtClean="0"/>
                        <a:t>Autorisé</a:t>
                      </a:r>
                      <a:r>
                        <a:rPr lang="en-US" sz="1400" dirty="0" smtClean="0"/>
                        <a:t> </a:t>
                      </a:r>
                      <a:r>
                        <a:rPr lang="en-US" sz="1400" dirty="0" err="1" smtClean="0"/>
                        <a:t>quand</a:t>
                      </a:r>
                      <a:r>
                        <a:rPr lang="en-US" sz="1400" baseline="0" dirty="0" smtClean="0"/>
                        <a:t> la question </a:t>
                      </a:r>
                      <a:r>
                        <a:rPr lang="en-US" sz="1400" baseline="0" dirty="0" err="1" smtClean="0"/>
                        <a:t>n’est</a:t>
                      </a:r>
                      <a:r>
                        <a:rPr lang="en-US" sz="1400" baseline="0" dirty="0" smtClean="0"/>
                        <a:t> pas </a:t>
                      </a:r>
                      <a:r>
                        <a:rPr lang="en-US" sz="1400" baseline="0" dirty="0" err="1" smtClean="0"/>
                        <a:t>répondue</a:t>
                      </a:r>
                      <a:r>
                        <a:rPr lang="en-US" sz="1400" baseline="0" dirty="0" smtClean="0"/>
                        <a:t> </a:t>
                      </a:r>
                      <a:r>
                        <a:rPr lang="en-US" sz="1400" baseline="0" dirty="0" err="1" smtClean="0"/>
                        <a:t>correctement</a:t>
                      </a:r>
                      <a:r>
                        <a:rPr lang="en-US" sz="1400" baseline="0" dirty="0" smtClean="0"/>
                        <a:t> par la </a:t>
                      </a:r>
                      <a:r>
                        <a:rPr lang="en-US" sz="1400" baseline="0" dirty="0" err="1" smtClean="0"/>
                        <a:t>personne</a:t>
                      </a:r>
                      <a:r>
                        <a:rPr lang="en-US" sz="1400" baseline="0" dirty="0" smtClean="0"/>
                        <a:t> </a:t>
                      </a:r>
                      <a:r>
                        <a:rPr lang="en-US" sz="1400" baseline="0" dirty="0" err="1" smtClean="0"/>
                        <a:t>interrogée</a:t>
                      </a:r>
                      <a:r>
                        <a:rPr lang="en-US" sz="1400" baseline="0" dirty="0" smtClean="0"/>
                        <a:t> </a:t>
                      </a:r>
                      <a:endParaRPr lang="en-US" sz="1400" dirty="0"/>
                    </a:p>
                  </a:txBody>
                  <a:tcPr/>
                </a:tc>
                <a:tc>
                  <a:txBody>
                    <a:bodyPr/>
                    <a:lstStyle/>
                    <a:p>
                      <a:r>
                        <a:rPr lang="en-US" sz="1400" dirty="0" err="1" smtClean="0"/>
                        <a:t>Approfondir</a:t>
                      </a:r>
                      <a:r>
                        <a:rPr lang="en-US" sz="1400" baseline="0" dirty="0" err="1" smtClean="0"/>
                        <a:t>e</a:t>
                      </a:r>
                      <a:r>
                        <a:rPr lang="en-US" sz="1400" baseline="0" dirty="0" smtClean="0"/>
                        <a:t>/</a:t>
                      </a:r>
                      <a:r>
                        <a:rPr lang="en-US" sz="1400" baseline="0" dirty="0" err="1" smtClean="0"/>
                        <a:t>dévier</a:t>
                      </a:r>
                      <a:r>
                        <a:rPr lang="en-US" sz="1400" baseline="0" dirty="0" smtClean="0"/>
                        <a:t> </a:t>
                      </a:r>
                      <a:r>
                        <a:rPr lang="en-US" sz="1400" baseline="0" dirty="0" err="1" smtClean="0"/>
                        <a:t>d’une</a:t>
                      </a:r>
                      <a:r>
                        <a:rPr lang="en-US" sz="1400" baseline="0" dirty="0" smtClean="0"/>
                        <a:t> question </a:t>
                      </a:r>
                      <a:r>
                        <a:rPr lang="en-US" sz="1400" baseline="0" dirty="0" err="1" smtClean="0"/>
                        <a:t>n’est</a:t>
                      </a:r>
                      <a:r>
                        <a:rPr lang="en-US" sz="1400" baseline="0" dirty="0" smtClean="0"/>
                        <a:t> pas </a:t>
                      </a:r>
                      <a:r>
                        <a:rPr lang="en-US" sz="1400" baseline="0" dirty="0" err="1" smtClean="0"/>
                        <a:t>autorisé</a:t>
                      </a:r>
                      <a:endParaRPr lang="en-US" sz="1400" dirty="0"/>
                    </a:p>
                  </a:txBody>
                  <a:tcPr/>
                </a:tc>
                <a:extLst>
                  <a:ext uri="{0D108BD9-81ED-4DB2-BD59-A6C34878D82A}">
                    <a16:rowId xmlns:a16="http://schemas.microsoft.com/office/drawing/2014/main" xmlns="" val="474316515"/>
                  </a:ext>
                </a:extLst>
              </a:tr>
              <a:tr h="370840">
                <a:tc>
                  <a:txBody>
                    <a:bodyPr/>
                    <a:lstStyle/>
                    <a:p>
                      <a:r>
                        <a:rPr lang="en-US" sz="1600" b="1" dirty="0" smtClean="0"/>
                        <a:t>Questions </a:t>
                      </a:r>
                      <a:r>
                        <a:rPr lang="en-US" sz="1600" b="1" dirty="0" err="1" smtClean="0"/>
                        <a:t>conditionnelles</a:t>
                      </a:r>
                      <a:r>
                        <a:rPr lang="en-US" sz="1600" b="1" dirty="0" smtClean="0"/>
                        <a:t> </a:t>
                      </a:r>
                      <a:endParaRPr lang="en-US" sz="1600" b="1" dirty="0">
                        <a:solidFill>
                          <a:schemeClr val="tx1"/>
                        </a:solidFill>
                      </a:endParaRPr>
                    </a:p>
                  </a:txBody>
                  <a:tcPr anchor="ctr"/>
                </a:tc>
                <a:tc>
                  <a:txBody>
                    <a:bodyPr/>
                    <a:lstStyle/>
                    <a:p>
                      <a:r>
                        <a:rPr lang="en-US" sz="1400" baseline="0" dirty="0" smtClean="0"/>
                        <a:t>Le questionnaire </a:t>
                      </a:r>
                      <a:r>
                        <a:rPr lang="en-US" sz="1400" baseline="0" dirty="0" err="1" smtClean="0"/>
                        <a:t>est</a:t>
                      </a:r>
                      <a:r>
                        <a:rPr lang="en-US" sz="1400" baseline="0" dirty="0" smtClean="0"/>
                        <a:t> </a:t>
                      </a:r>
                      <a:r>
                        <a:rPr lang="en-US" sz="1400" baseline="0" dirty="0" err="1" smtClean="0"/>
                        <a:t>construit</a:t>
                      </a:r>
                      <a:r>
                        <a:rPr lang="en-US" sz="1400" baseline="0" dirty="0" smtClean="0"/>
                        <a:t> avec des questions </a:t>
                      </a:r>
                      <a:r>
                        <a:rPr lang="en-US" sz="1400" baseline="0" dirty="0" err="1" smtClean="0"/>
                        <a:t>conditionnelles</a:t>
                      </a:r>
                      <a:r>
                        <a:rPr lang="en-US" sz="1400" baseline="0" dirty="0" smtClean="0"/>
                        <a:t> </a:t>
                      </a:r>
                      <a:endParaRPr lang="en-US" sz="1400" dirty="0"/>
                    </a:p>
                  </a:txBody>
                  <a:tcPr/>
                </a:tc>
                <a:tc>
                  <a:txBody>
                    <a:bodyPr/>
                    <a:lstStyle/>
                    <a:p>
                      <a:r>
                        <a:rPr lang="en-US" sz="1400" dirty="0" smtClean="0"/>
                        <a:t>Les 6 </a:t>
                      </a:r>
                      <a:r>
                        <a:rPr lang="en-US" sz="1400" baseline="0" dirty="0" smtClean="0"/>
                        <a:t>questions </a:t>
                      </a:r>
                      <a:r>
                        <a:rPr lang="en-US" sz="1400" baseline="0" dirty="0" err="1" smtClean="0"/>
                        <a:t>sont</a:t>
                      </a:r>
                      <a:r>
                        <a:rPr lang="en-US" sz="1400" baseline="0" dirty="0" smtClean="0"/>
                        <a:t> </a:t>
                      </a:r>
                      <a:r>
                        <a:rPr lang="en-US" sz="1400" baseline="0" dirty="0" err="1" smtClean="0"/>
                        <a:t>obligatoires</a:t>
                      </a:r>
                      <a:r>
                        <a:rPr lang="en-US" sz="1400" baseline="0" dirty="0" smtClean="0"/>
                        <a:t> et </a:t>
                      </a:r>
                      <a:r>
                        <a:rPr lang="en-US" sz="1400" baseline="0" dirty="0" err="1" smtClean="0"/>
                        <a:t>aucune</a:t>
                      </a:r>
                      <a:r>
                        <a:rPr lang="en-US" sz="1400" baseline="0" dirty="0" smtClean="0"/>
                        <a:t> </a:t>
                      </a:r>
                      <a:r>
                        <a:rPr lang="en-US" sz="1400" baseline="0" dirty="0" err="1" smtClean="0"/>
                        <a:t>d’entre</a:t>
                      </a:r>
                      <a:r>
                        <a:rPr lang="en-US" sz="1400" baseline="0" dirty="0" smtClean="0"/>
                        <a:t> </a:t>
                      </a:r>
                      <a:r>
                        <a:rPr lang="en-US" sz="1400" baseline="0" dirty="0" err="1" smtClean="0"/>
                        <a:t>elles</a:t>
                      </a:r>
                      <a:r>
                        <a:rPr lang="en-US" sz="1400" baseline="0" dirty="0" smtClean="0"/>
                        <a:t> ne </a:t>
                      </a:r>
                      <a:r>
                        <a:rPr lang="en-US" sz="1400" baseline="0" dirty="0" err="1" smtClean="0"/>
                        <a:t>peut</a:t>
                      </a:r>
                      <a:r>
                        <a:rPr lang="en-US" sz="1400" baseline="0" dirty="0" smtClean="0"/>
                        <a:t> </a:t>
                      </a:r>
                      <a:r>
                        <a:rPr lang="en-US" sz="1400" baseline="0" dirty="0" err="1" smtClean="0"/>
                        <a:t>etre</a:t>
                      </a:r>
                      <a:r>
                        <a:rPr lang="en-US" sz="1400" baseline="0" dirty="0" smtClean="0"/>
                        <a:t> </a:t>
                      </a:r>
                      <a:r>
                        <a:rPr lang="en-US" sz="1400" baseline="0" dirty="0" err="1" smtClean="0"/>
                        <a:t>sautées</a:t>
                      </a:r>
                      <a:r>
                        <a:rPr lang="en-US" sz="1400" baseline="0" dirty="0" smtClean="0"/>
                        <a:t> </a:t>
                      </a:r>
                      <a:endParaRPr lang="en-US" sz="1400" dirty="0"/>
                    </a:p>
                  </a:txBody>
                  <a:tcPr/>
                </a:tc>
                <a:extLst>
                  <a:ext uri="{0D108BD9-81ED-4DB2-BD59-A6C34878D82A}">
                    <a16:rowId xmlns:a16="http://schemas.microsoft.com/office/drawing/2014/main" xmlns="" val="3734460535"/>
                  </a:ext>
                </a:extLst>
              </a:tr>
              <a:tr h="370840">
                <a:tc>
                  <a:txBody>
                    <a:bodyPr/>
                    <a:lstStyle/>
                    <a:p>
                      <a:r>
                        <a:rPr lang="en-US" sz="1600" b="1" dirty="0"/>
                        <a:t>Population target </a:t>
                      </a:r>
                      <a:endParaRPr lang="en-US" sz="1600" b="1" dirty="0">
                        <a:solidFill>
                          <a:schemeClr val="tx1"/>
                        </a:solidFill>
                      </a:endParaRPr>
                    </a:p>
                  </a:txBody>
                  <a:tcPr anchor="ctr"/>
                </a:tc>
                <a:tc>
                  <a:txBody>
                    <a:bodyPr/>
                    <a:lstStyle/>
                    <a:p>
                      <a:r>
                        <a:rPr lang="en-US" sz="1400" dirty="0" err="1" smtClean="0"/>
                        <a:t>Enfants</a:t>
                      </a:r>
                      <a:r>
                        <a:rPr lang="en-US" sz="1400" baseline="0" dirty="0" smtClean="0"/>
                        <a:t> </a:t>
                      </a:r>
                      <a:r>
                        <a:rPr lang="en-US" sz="1400" baseline="0" dirty="0"/>
                        <a:t>2 -17 </a:t>
                      </a:r>
                      <a:r>
                        <a:rPr lang="en-US" sz="1400" baseline="0" dirty="0" err="1" smtClean="0"/>
                        <a:t>ans</a:t>
                      </a:r>
                      <a:r>
                        <a:rPr lang="en-US" sz="1400" baseline="0" dirty="0" smtClean="0"/>
                        <a:t> </a:t>
                      </a:r>
                      <a:endParaRPr lang="en-US" sz="1400" dirty="0"/>
                    </a:p>
                  </a:txBody>
                  <a:tcPr/>
                </a:tc>
                <a:tc>
                  <a:txBody>
                    <a:bodyPr/>
                    <a:lstStyle/>
                    <a:p>
                      <a:r>
                        <a:rPr lang="en-US" sz="1400" dirty="0" err="1" smtClean="0"/>
                        <a:t>Personnes</a:t>
                      </a:r>
                      <a:r>
                        <a:rPr lang="en-US" sz="1400" dirty="0" smtClean="0"/>
                        <a:t> </a:t>
                      </a:r>
                      <a:r>
                        <a:rPr lang="en-US" sz="1400" dirty="0" err="1" smtClean="0"/>
                        <a:t>agées</a:t>
                      </a:r>
                      <a:r>
                        <a:rPr lang="en-US" sz="1400" dirty="0" smtClean="0"/>
                        <a:t> de 18 </a:t>
                      </a:r>
                      <a:r>
                        <a:rPr lang="en-US" sz="1400" dirty="0" err="1" smtClean="0"/>
                        <a:t>ans</a:t>
                      </a:r>
                      <a:r>
                        <a:rPr lang="en-US" sz="1400" dirty="0" smtClean="0"/>
                        <a:t> </a:t>
                      </a:r>
                      <a:r>
                        <a:rPr lang="en-US" sz="1400" dirty="0" err="1" smtClean="0"/>
                        <a:t>ou</a:t>
                      </a:r>
                      <a:r>
                        <a:rPr lang="en-US" sz="1400" dirty="0" smtClean="0"/>
                        <a:t> plus</a:t>
                      </a:r>
                      <a:endParaRPr lang="en-US" sz="1400" dirty="0"/>
                    </a:p>
                  </a:txBody>
                  <a:tcPr/>
                </a:tc>
                <a:extLst>
                  <a:ext uri="{0D108BD9-81ED-4DB2-BD59-A6C34878D82A}">
                    <a16:rowId xmlns:a16="http://schemas.microsoft.com/office/drawing/2014/main" xmlns="" val="1272586549"/>
                  </a:ext>
                </a:extLst>
              </a:tr>
            </a:tbl>
          </a:graphicData>
        </a:graphic>
      </p:graphicFrame>
    </p:spTree>
    <p:extLst>
      <p:ext uri="{BB962C8B-B14F-4D97-AF65-F5344CB8AC3E}">
        <p14:creationId xmlns:p14="http://schemas.microsoft.com/office/powerpoint/2010/main" val="3324895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smtClean="0"/>
              <a:t>Objectifs</a:t>
            </a:r>
            <a:r>
              <a:rPr lang="en-GB" dirty="0" smtClean="0"/>
              <a:t> de la session </a:t>
            </a:r>
            <a:endParaRPr lang="en-GB" dirty="0"/>
          </a:p>
        </p:txBody>
      </p:sp>
      <p:sp>
        <p:nvSpPr>
          <p:cNvPr id="3" name="Rectangle 2">
            <a:extLst>
              <a:ext uri="{FF2B5EF4-FFF2-40B4-BE49-F238E27FC236}">
                <a16:creationId xmlns:a16="http://schemas.microsoft.com/office/drawing/2014/main" xmlns="" id="{054CC10B-06ED-474B-A5FB-D37858A0B86E}"/>
              </a:ext>
            </a:extLst>
          </p:cNvPr>
          <p:cNvSpPr/>
          <p:nvPr/>
        </p:nvSpPr>
        <p:spPr>
          <a:xfrm>
            <a:off x="480064" y="1681929"/>
            <a:ext cx="8183872" cy="2862322"/>
          </a:xfrm>
          <a:prstGeom prst="rect">
            <a:avLst/>
          </a:prstGeom>
        </p:spPr>
        <p:txBody>
          <a:bodyPr wrap="square">
            <a:spAutoFit/>
          </a:bodyPr>
          <a:lstStyle/>
          <a:p>
            <a:pPr lvl="0"/>
            <a:endParaRPr lang="en-GB" sz="2000" dirty="0"/>
          </a:p>
          <a:p>
            <a:pPr marL="285750" lvl="0" indent="-285750">
              <a:buFont typeface="Arial" panose="020B0604020202020204" pitchFamily="34" charset="0"/>
              <a:buChar char="•"/>
            </a:pPr>
            <a:r>
              <a:rPr lang="fr-FR" sz="2000" dirty="0"/>
              <a:t>Expliquer les facteurs qui affectent la validité et la fiabilité des données ventilées sur le handicap dans des contextes humanitaires</a:t>
            </a:r>
            <a:endParaRPr lang="en-GB" sz="2000" dirty="0"/>
          </a:p>
          <a:p>
            <a:pPr marL="285750" lvl="0" indent="-285750">
              <a:buFont typeface="Arial" panose="020B0604020202020204" pitchFamily="34" charset="0"/>
              <a:buChar char="•"/>
            </a:pPr>
            <a:endParaRPr lang="en-GB" sz="2000" dirty="0"/>
          </a:p>
          <a:p>
            <a:pPr marL="285750" lvl="0" indent="-285750">
              <a:buFont typeface="Arial" panose="020B0604020202020204" pitchFamily="34" charset="0"/>
              <a:buChar char="•"/>
            </a:pPr>
            <a:r>
              <a:rPr lang="fr-FR" sz="2000" dirty="0"/>
              <a:t>Souligner les avantages et les défis de l'utilisation </a:t>
            </a:r>
            <a:r>
              <a:rPr lang="fr-FR" sz="2000" dirty="0" smtClean="0"/>
              <a:t>de la version courte dans </a:t>
            </a:r>
            <a:r>
              <a:rPr lang="fr-FR" sz="2000" dirty="0"/>
              <a:t>des contextes </a:t>
            </a:r>
            <a:r>
              <a:rPr lang="fr-FR" sz="2000" dirty="0" smtClean="0"/>
              <a:t>humanitaires</a:t>
            </a:r>
          </a:p>
          <a:p>
            <a:pPr marL="285750" lvl="0" indent="-285750">
              <a:buFont typeface="Arial" panose="020B0604020202020204" pitchFamily="34" charset="0"/>
              <a:buChar char="•"/>
            </a:pPr>
            <a:endParaRPr lang="en-GB" sz="2000" dirty="0"/>
          </a:p>
          <a:p>
            <a:pPr marL="285750" lvl="0" indent="-285750">
              <a:buFont typeface="Arial" panose="020B0604020202020204" pitchFamily="34" charset="0"/>
              <a:buChar char="•"/>
            </a:pPr>
            <a:r>
              <a:rPr lang="fr-FR" sz="2000" dirty="0" smtClean="0"/>
              <a:t>Administrer la version courte du questionnaire </a:t>
            </a:r>
            <a:r>
              <a:rPr lang="fr-FR" sz="2000" dirty="0"/>
              <a:t>dans des contextes humanitaires avec précision et efficacité</a:t>
            </a:r>
            <a:endParaRPr lang="en-GB" sz="2000" dirty="0"/>
          </a:p>
        </p:txBody>
      </p:sp>
    </p:spTree>
    <p:extLst>
      <p:ext uri="{BB962C8B-B14F-4D97-AF65-F5344CB8AC3E}">
        <p14:creationId xmlns:p14="http://schemas.microsoft.com/office/powerpoint/2010/main" val="239046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ea typeface="Verdana" panose="020B0604030504040204" pitchFamily="34" charset="0"/>
              </a:rPr>
              <a:t>Les </a:t>
            </a:r>
            <a:r>
              <a:rPr lang="en-GB" sz="3200" dirty="0" err="1" smtClean="0">
                <a:ea typeface="Verdana" panose="020B0604030504040204" pitchFamily="34" charset="0"/>
              </a:rPr>
              <a:t>données</a:t>
            </a:r>
            <a:r>
              <a:rPr lang="en-GB" sz="3200" dirty="0" smtClean="0">
                <a:ea typeface="Verdana" panose="020B0604030504040204" pitchFamily="34" charset="0"/>
              </a:rPr>
              <a:t> sur le handicap </a:t>
            </a:r>
            <a:endParaRPr lang="en-GB" dirty="0"/>
          </a:p>
        </p:txBody>
      </p:sp>
      <p:pic>
        <p:nvPicPr>
          <p:cNvPr id="10" name="Picture 9">
            <a:extLst>
              <a:ext uri="{FF2B5EF4-FFF2-40B4-BE49-F238E27FC236}">
                <a16:creationId xmlns:a16="http://schemas.microsoft.com/office/drawing/2014/main" xmlns="" id="{5D35265B-7860-47B7-838C-9D06374E921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62056" y="1936457"/>
            <a:ext cx="7607188" cy="3886200"/>
          </a:xfrm>
          <a:prstGeom prst="rect">
            <a:avLst/>
          </a:prstGeom>
          <a:noFill/>
          <a:ln>
            <a:noFill/>
          </a:ln>
          <a:extLst/>
        </p:spPr>
      </p:pic>
      <p:sp>
        <p:nvSpPr>
          <p:cNvPr id="3" name="TextBox 2"/>
          <p:cNvSpPr txBox="1"/>
          <p:nvPr/>
        </p:nvSpPr>
        <p:spPr>
          <a:xfrm>
            <a:off x="762056" y="5881917"/>
            <a:ext cx="5850650" cy="584775"/>
          </a:xfrm>
          <a:prstGeom prst="rect">
            <a:avLst/>
          </a:prstGeom>
          <a:noFill/>
        </p:spPr>
        <p:txBody>
          <a:bodyPr wrap="square" rtlCol="0">
            <a:spAutoFit/>
          </a:bodyPr>
          <a:lstStyle/>
          <a:p>
            <a:r>
              <a:rPr lang="en-GB" dirty="0" smtClean="0"/>
              <a:t>*</a:t>
            </a:r>
            <a:r>
              <a:rPr lang="en-GB" dirty="0" err="1" smtClean="0"/>
              <a:t>Prévalence</a:t>
            </a:r>
            <a:r>
              <a:rPr lang="en-GB" dirty="0" smtClean="0"/>
              <a:t> de </a:t>
            </a:r>
            <a:r>
              <a:rPr lang="en-GB" dirty="0" err="1" smtClean="0"/>
              <a:t>personnes</a:t>
            </a:r>
            <a:r>
              <a:rPr lang="en-GB" dirty="0" smtClean="0"/>
              <a:t> </a:t>
            </a:r>
            <a:r>
              <a:rPr lang="en-GB" dirty="0" err="1" smtClean="0"/>
              <a:t>handicapées</a:t>
            </a:r>
            <a:r>
              <a:rPr lang="en-GB" dirty="0" smtClean="0"/>
              <a:t> </a:t>
            </a:r>
            <a:r>
              <a:rPr lang="en-GB" dirty="0" err="1" smtClean="0"/>
              <a:t>dans</a:t>
            </a:r>
            <a:r>
              <a:rPr lang="en-GB" dirty="0" smtClean="0"/>
              <a:t> les pays </a:t>
            </a:r>
            <a:r>
              <a:rPr lang="en-GB" dirty="0" err="1" smtClean="0"/>
              <a:t>asiatiques</a:t>
            </a:r>
            <a:r>
              <a:rPr lang="en-GB" dirty="0" smtClean="0"/>
              <a:t> et du </a:t>
            </a:r>
            <a:r>
              <a:rPr lang="en-GB" dirty="0" err="1" smtClean="0"/>
              <a:t>Pacifique</a:t>
            </a:r>
            <a:r>
              <a:rPr lang="en-GB" dirty="0" smtClean="0"/>
              <a:t> (%) </a:t>
            </a:r>
            <a:endParaRPr lang="fr-FR" dirty="0"/>
          </a:p>
        </p:txBody>
      </p:sp>
    </p:spTree>
    <p:extLst>
      <p:ext uri="{BB962C8B-B14F-4D97-AF65-F5344CB8AC3E}">
        <p14:creationId xmlns:p14="http://schemas.microsoft.com/office/powerpoint/2010/main" val="1823081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err="1" smtClean="0">
                <a:ea typeface="Verdana" panose="020B0604030504040204" pitchFamily="34" charset="0"/>
              </a:rPr>
              <a:t>Données</a:t>
            </a:r>
            <a:r>
              <a:rPr lang="en-GB" sz="3200" dirty="0" smtClean="0">
                <a:ea typeface="Verdana" panose="020B0604030504040204" pitchFamily="34" charset="0"/>
              </a:rPr>
              <a:t> sur le handicap </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600067611"/>
              </p:ext>
            </p:extLst>
          </p:nvPr>
        </p:nvGraphicFramePr>
        <p:xfrm>
          <a:off x="566555" y="1403775"/>
          <a:ext cx="8100900" cy="3992137"/>
        </p:xfrm>
        <a:graphic>
          <a:graphicData uri="http://schemas.openxmlformats.org/drawingml/2006/table">
            <a:tbl>
              <a:tblPr firstRow="1" bandRow="1">
                <a:tableStyleId>{5C22544A-7EE6-4342-B048-85BDC9FD1C3A}</a:tableStyleId>
              </a:tblPr>
              <a:tblGrid>
                <a:gridCol w="2700300"/>
                <a:gridCol w="2665895"/>
                <a:gridCol w="2734705"/>
              </a:tblGrid>
              <a:tr h="945105">
                <a:tc>
                  <a:txBody>
                    <a:bodyPr/>
                    <a:lstStyle/>
                    <a:p>
                      <a:r>
                        <a:rPr lang="en-GB" dirty="0" err="1" smtClean="0"/>
                        <a:t>Avez-vous</a:t>
                      </a:r>
                      <a:r>
                        <a:rPr lang="en-GB" baseline="0" dirty="0" smtClean="0"/>
                        <a:t> un handicap?</a:t>
                      </a:r>
                      <a:endParaRPr lang="en-GB" dirty="0"/>
                    </a:p>
                  </a:txBody>
                  <a:tcPr/>
                </a:tc>
                <a:tc>
                  <a:txBody>
                    <a:bodyPr/>
                    <a:lstStyle/>
                    <a:p>
                      <a:r>
                        <a:rPr lang="en-GB" dirty="0" err="1" smtClean="0"/>
                        <a:t>Liste</a:t>
                      </a:r>
                      <a:r>
                        <a:rPr lang="en-GB" baseline="0" dirty="0" smtClean="0"/>
                        <a:t> de conditions</a:t>
                      </a:r>
                      <a:endParaRPr lang="en-GB" dirty="0"/>
                    </a:p>
                  </a:txBody>
                  <a:tcPr/>
                </a:tc>
                <a:tc>
                  <a:txBody>
                    <a:bodyPr/>
                    <a:lstStyle/>
                    <a:p>
                      <a:r>
                        <a:rPr lang="en-GB" dirty="0" err="1" smtClean="0"/>
                        <a:t>Approche</a:t>
                      </a:r>
                      <a:r>
                        <a:rPr lang="en-GB" dirty="0" smtClean="0"/>
                        <a:t> </a:t>
                      </a:r>
                      <a:r>
                        <a:rPr lang="en-GB" dirty="0" err="1" smtClean="0"/>
                        <a:t>fonctionnelle</a:t>
                      </a:r>
                      <a:r>
                        <a:rPr lang="en-GB" dirty="0" smtClean="0"/>
                        <a:t> </a:t>
                      </a:r>
                      <a:endParaRPr lang="en-GB" dirty="0"/>
                    </a:p>
                  </a:txBody>
                  <a:tcPr/>
                </a:tc>
              </a:tr>
              <a:tr h="1043128">
                <a:tc>
                  <a:txBody>
                    <a:bodyPr/>
                    <a:lstStyle/>
                    <a:p>
                      <a:r>
                        <a:rPr lang="en-GB" dirty="0" smtClean="0"/>
                        <a:t>Nigeria  .05</a:t>
                      </a:r>
                    </a:p>
                    <a:p>
                      <a:endParaRPr lang="en-GB" dirty="0"/>
                    </a:p>
                  </a:txBody>
                  <a:tcPr/>
                </a:tc>
                <a:tc>
                  <a:txBody>
                    <a:bodyPr/>
                    <a:lstStyle/>
                    <a:p>
                      <a:r>
                        <a:rPr lang="en-GB" dirty="0" err="1" smtClean="0"/>
                        <a:t>Colombie</a:t>
                      </a:r>
                      <a:r>
                        <a:rPr lang="en-GB" baseline="0" dirty="0" smtClean="0"/>
                        <a:t> 1,8</a:t>
                      </a:r>
                      <a:endParaRPr lang="en-GB" dirty="0"/>
                    </a:p>
                  </a:txBody>
                  <a:tcPr/>
                </a:tc>
                <a:tc>
                  <a:txBody>
                    <a:bodyPr/>
                    <a:lstStyle/>
                    <a:p>
                      <a:r>
                        <a:rPr lang="en-GB" dirty="0" err="1" smtClean="0"/>
                        <a:t>Pologne</a:t>
                      </a:r>
                      <a:r>
                        <a:rPr lang="en-GB" baseline="0" dirty="0" smtClean="0"/>
                        <a:t> 10,0</a:t>
                      </a:r>
                      <a:endParaRPr lang="en-GB" dirty="0"/>
                    </a:p>
                  </a:txBody>
                  <a:tcPr/>
                </a:tc>
              </a:tr>
              <a:tr h="667968">
                <a:tc>
                  <a:txBody>
                    <a:bodyPr/>
                    <a:lstStyle/>
                    <a:p>
                      <a:r>
                        <a:rPr lang="en-GB" dirty="0" err="1" smtClean="0"/>
                        <a:t>Jordanie</a:t>
                      </a:r>
                      <a:r>
                        <a:rPr lang="en-GB" baseline="0" dirty="0" smtClean="0"/>
                        <a:t> 1,2</a:t>
                      </a:r>
                      <a:endParaRPr lang="en-GB" dirty="0"/>
                    </a:p>
                  </a:txBody>
                  <a:tcPr/>
                </a:tc>
                <a:tc>
                  <a:txBody>
                    <a:bodyPr/>
                    <a:lstStyle/>
                    <a:p>
                      <a:r>
                        <a:rPr lang="en-GB" dirty="0" smtClean="0"/>
                        <a:t>Chili 2,2</a:t>
                      </a:r>
                      <a:endParaRPr lang="en-GB" dirty="0"/>
                    </a:p>
                  </a:txBody>
                  <a:tcPr/>
                </a:tc>
                <a:tc>
                  <a:txBody>
                    <a:bodyPr/>
                    <a:lstStyle/>
                    <a:p>
                      <a:r>
                        <a:rPr lang="en-GB" dirty="0" smtClean="0"/>
                        <a:t>RU</a:t>
                      </a:r>
                      <a:r>
                        <a:rPr lang="en-GB" baseline="0" dirty="0" smtClean="0"/>
                        <a:t> 12,2</a:t>
                      </a:r>
                      <a:endParaRPr lang="en-GB" dirty="0"/>
                    </a:p>
                  </a:txBody>
                  <a:tcPr/>
                </a:tc>
              </a:tr>
              <a:tr h="667968">
                <a:tc>
                  <a:txBody>
                    <a:bodyPr/>
                    <a:lstStyle/>
                    <a:p>
                      <a:r>
                        <a:rPr lang="en-GB" dirty="0" smtClean="0"/>
                        <a:t>Philippines</a:t>
                      </a:r>
                      <a:r>
                        <a:rPr lang="en-GB" baseline="0" dirty="0" smtClean="0"/>
                        <a:t> 1,3 </a:t>
                      </a:r>
                    </a:p>
                  </a:txBody>
                  <a:tcPr/>
                </a:tc>
                <a:tc>
                  <a:txBody>
                    <a:bodyPr/>
                    <a:lstStyle/>
                    <a:p>
                      <a:r>
                        <a:rPr lang="en-GB" dirty="0" err="1" smtClean="0"/>
                        <a:t>Ouganda</a:t>
                      </a:r>
                      <a:r>
                        <a:rPr lang="en-GB" dirty="0" smtClean="0"/>
                        <a:t> 3,5</a:t>
                      </a:r>
                      <a:endParaRPr lang="en-GB" dirty="0"/>
                    </a:p>
                  </a:txBody>
                  <a:tcPr/>
                </a:tc>
                <a:tc>
                  <a:txBody>
                    <a:bodyPr/>
                    <a:lstStyle/>
                    <a:p>
                      <a:r>
                        <a:rPr lang="en-GB" dirty="0" err="1" smtClean="0"/>
                        <a:t>Brésil</a:t>
                      </a:r>
                      <a:r>
                        <a:rPr lang="en-GB" dirty="0" smtClean="0"/>
                        <a:t> 14,5</a:t>
                      </a:r>
                      <a:endParaRPr lang="en-GB" dirty="0"/>
                    </a:p>
                  </a:txBody>
                  <a:tcPr/>
                </a:tc>
              </a:tr>
              <a:tr h="667968">
                <a:tc>
                  <a:txBody>
                    <a:bodyPr/>
                    <a:lstStyle/>
                    <a:p>
                      <a:r>
                        <a:rPr lang="en-GB" baseline="0" dirty="0" err="1" smtClean="0"/>
                        <a:t>Ethiopie</a:t>
                      </a:r>
                      <a:r>
                        <a:rPr lang="en-GB" baseline="0" dirty="0" smtClean="0"/>
                        <a:t> 3,8</a:t>
                      </a:r>
                    </a:p>
                  </a:txBody>
                  <a:tcPr/>
                </a:tc>
                <a:tc>
                  <a:txBody>
                    <a:bodyPr/>
                    <a:lstStyle/>
                    <a:p>
                      <a:r>
                        <a:rPr lang="en-GB" dirty="0" err="1" smtClean="0"/>
                        <a:t>Hongrie</a:t>
                      </a:r>
                      <a:r>
                        <a:rPr lang="en-GB" dirty="0" smtClean="0"/>
                        <a:t> 5,7</a:t>
                      </a:r>
                      <a:endParaRPr lang="en-GB" dirty="0"/>
                    </a:p>
                  </a:txBody>
                  <a:tcPr/>
                </a:tc>
                <a:tc>
                  <a:txBody>
                    <a:bodyPr/>
                    <a:lstStyle/>
                    <a:p>
                      <a:r>
                        <a:rPr lang="en-GB" dirty="0" smtClean="0"/>
                        <a:t>Canada</a:t>
                      </a:r>
                      <a:r>
                        <a:rPr lang="en-GB" baseline="0" dirty="0" smtClean="0"/>
                        <a:t> 18,5</a:t>
                      </a:r>
                      <a:endParaRPr lang="en-GB" dirty="0"/>
                    </a:p>
                  </a:txBody>
                  <a:tcPr/>
                </a:tc>
              </a:tr>
            </a:tbl>
          </a:graphicData>
        </a:graphic>
      </p:graphicFrame>
    </p:spTree>
    <p:extLst>
      <p:ext uri="{BB962C8B-B14F-4D97-AF65-F5344CB8AC3E}">
        <p14:creationId xmlns:p14="http://schemas.microsoft.com/office/powerpoint/2010/main" val="41843896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2434" y="278650"/>
            <a:ext cx="8171173" cy="1102589"/>
          </a:xfrm>
        </p:spPr>
        <p:txBody>
          <a:bodyPr/>
          <a:lstStyle/>
          <a:p>
            <a:r>
              <a:rPr lang="fr-FR" dirty="0" smtClean="0"/>
              <a:t>Qu'est-ce </a:t>
            </a:r>
            <a:r>
              <a:rPr lang="fr-FR" dirty="0"/>
              <a:t>qui influence les </a:t>
            </a:r>
            <a:r>
              <a:rPr lang="fr-FR" dirty="0" smtClean="0"/>
              <a:t>données?</a:t>
            </a:r>
            <a:endParaRPr lang="en-GB" dirty="0"/>
          </a:p>
        </p:txBody>
      </p:sp>
      <p:sp>
        <p:nvSpPr>
          <p:cNvPr id="10" name="Rectangle 9">
            <a:extLst>
              <a:ext uri="{FF2B5EF4-FFF2-40B4-BE49-F238E27FC236}">
                <a16:creationId xmlns:a16="http://schemas.microsoft.com/office/drawing/2014/main" xmlns="" id="{A86E45A9-3FEC-4C83-98DD-C5B5CC5F05E7}"/>
              </a:ext>
            </a:extLst>
          </p:cNvPr>
          <p:cNvSpPr/>
          <p:nvPr/>
        </p:nvSpPr>
        <p:spPr>
          <a:xfrm>
            <a:off x="329933" y="4399375"/>
            <a:ext cx="8158474" cy="1631216"/>
          </a:xfrm>
          <a:prstGeom prst="rect">
            <a:avLst/>
          </a:prstGeom>
        </p:spPr>
        <p:txBody>
          <a:bodyPr wrap="square">
            <a:spAutoFit/>
          </a:bodyPr>
          <a:lstStyle/>
          <a:p>
            <a:pPr marL="747712" indent="-342900">
              <a:buFont typeface="Arial" panose="020B0604020202020204" pitchFamily="34" charset="0"/>
              <a:buChar char="•"/>
            </a:pPr>
            <a:r>
              <a:rPr lang="fr-FR" sz="2000" dirty="0" smtClean="0"/>
              <a:t>La </a:t>
            </a:r>
            <a:r>
              <a:rPr lang="fr-FR" sz="2000" dirty="0"/>
              <a:t>méthodologie utilisée pour collecter les </a:t>
            </a:r>
            <a:r>
              <a:rPr lang="fr-FR" sz="2000" dirty="0" smtClean="0"/>
              <a:t>données</a:t>
            </a:r>
          </a:p>
          <a:p>
            <a:pPr marL="747712" indent="-342900">
              <a:buFont typeface="Arial" panose="020B0604020202020204" pitchFamily="34" charset="0"/>
              <a:buChar char="•"/>
            </a:pPr>
            <a:r>
              <a:rPr lang="fr-FR" sz="2000" dirty="0" smtClean="0"/>
              <a:t>Utiliser </a:t>
            </a:r>
            <a:r>
              <a:rPr lang="fr-FR" sz="2000" dirty="0"/>
              <a:t>le mot handicap dans le cadre de la collecte de données </a:t>
            </a:r>
            <a:endParaRPr lang="fr-FR" sz="2000" dirty="0" smtClean="0"/>
          </a:p>
          <a:p>
            <a:pPr marL="747712" indent="-342900">
              <a:buFont typeface="Arial" panose="020B0604020202020204" pitchFamily="34" charset="0"/>
              <a:buChar char="•"/>
            </a:pPr>
            <a:r>
              <a:rPr lang="fr-FR" sz="2000" dirty="0" smtClean="0"/>
              <a:t>Collecter des </a:t>
            </a:r>
            <a:r>
              <a:rPr lang="fr-FR" sz="2000" dirty="0"/>
              <a:t>données sur les personnes handicapées </a:t>
            </a:r>
            <a:endParaRPr lang="fr-FR" sz="2000" dirty="0" smtClean="0"/>
          </a:p>
          <a:p>
            <a:pPr marL="747712" indent="-342900">
              <a:buFont typeface="Arial" panose="020B0604020202020204" pitchFamily="34" charset="0"/>
              <a:buChar char="•"/>
            </a:pPr>
            <a:r>
              <a:rPr lang="fr-FR" sz="2000" dirty="0" smtClean="0"/>
              <a:t>Collecter des </a:t>
            </a:r>
            <a:r>
              <a:rPr lang="fr-FR" sz="2000" dirty="0"/>
              <a:t>données pour identifier les personnes handicapées</a:t>
            </a:r>
            <a:endParaRPr lang="en-US" sz="2000" dirty="0"/>
          </a:p>
        </p:txBody>
      </p:sp>
      <p:sp>
        <p:nvSpPr>
          <p:cNvPr id="11" name="Rectangle 10">
            <a:extLst>
              <a:ext uri="{FF2B5EF4-FFF2-40B4-BE49-F238E27FC236}">
                <a16:creationId xmlns:a16="http://schemas.microsoft.com/office/drawing/2014/main" xmlns="" id="{803C8452-4DA5-4A6C-8FDB-5BED292417D2}"/>
              </a:ext>
            </a:extLst>
          </p:cNvPr>
          <p:cNvSpPr/>
          <p:nvPr/>
        </p:nvSpPr>
        <p:spPr>
          <a:xfrm>
            <a:off x="836585" y="4064450"/>
            <a:ext cx="7814652" cy="338554"/>
          </a:xfrm>
          <a:prstGeom prst="rect">
            <a:avLst/>
          </a:prstGeom>
        </p:spPr>
        <p:txBody>
          <a:bodyPr wrap="square">
            <a:spAutoFit/>
          </a:bodyPr>
          <a:lstStyle/>
          <a:p>
            <a:r>
              <a:rPr lang="fr-FR" dirty="0">
                <a:solidFill>
                  <a:schemeClr val="bg1"/>
                </a:solidFill>
                <a:ea typeface="Verdana" panose="020B0604030504040204" pitchFamily="34" charset="0"/>
              </a:rPr>
              <a:t>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0313" y="1040679"/>
            <a:ext cx="6515100" cy="336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7158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n-GB" dirty="0" err="1" smtClean="0"/>
              <a:t>Pourquoi</a:t>
            </a:r>
            <a:r>
              <a:rPr lang="en-GB" dirty="0" smtClean="0"/>
              <a:t> les questions du WG?</a:t>
            </a:r>
            <a:endParaRPr lang="en-GB" dirty="0"/>
          </a:p>
        </p:txBody>
      </p:sp>
      <p:sp>
        <p:nvSpPr>
          <p:cNvPr id="3" name="Rectangle 2">
            <a:extLst>
              <a:ext uri="{FF2B5EF4-FFF2-40B4-BE49-F238E27FC236}">
                <a16:creationId xmlns:a16="http://schemas.microsoft.com/office/drawing/2014/main" xmlns="" id="{86979700-6627-4349-9865-9A651DF3F685}"/>
              </a:ext>
            </a:extLst>
          </p:cNvPr>
          <p:cNvSpPr/>
          <p:nvPr/>
        </p:nvSpPr>
        <p:spPr>
          <a:xfrm>
            <a:off x="791579" y="1268760"/>
            <a:ext cx="7650851" cy="4154984"/>
          </a:xfrm>
          <a:prstGeom prst="rect">
            <a:avLst/>
          </a:prstGeom>
        </p:spPr>
        <p:txBody>
          <a:bodyPr wrap="square">
            <a:spAutoFit/>
          </a:bodyPr>
          <a:lstStyle/>
          <a:p>
            <a:r>
              <a:rPr lang="fr-FR" sz="2400" dirty="0" smtClean="0"/>
              <a:t>Les </a:t>
            </a:r>
            <a:r>
              <a:rPr lang="en-GB" sz="2400" dirty="0"/>
              <a:t>questions du WG?</a:t>
            </a:r>
            <a:r>
              <a:rPr lang="fr-FR" sz="2400" dirty="0" smtClean="0"/>
              <a:t>abordent </a:t>
            </a:r>
            <a:r>
              <a:rPr lang="fr-FR" sz="2400" dirty="0"/>
              <a:t>la question de savoir si les personnes handicapées participent autant que les personnes non handicapées à des activités telles que l'éducation, l'emploi ou la vie familiale / civique</a:t>
            </a:r>
            <a:r>
              <a:rPr lang="fr-FR" sz="2400" dirty="0" smtClean="0"/>
              <a:t>.</a:t>
            </a:r>
          </a:p>
          <a:p>
            <a:endParaRPr lang="en-GB" sz="2400" dirty="0"/>
          </a:p>
          <a:p>
            <a:r>
              <a:rPr lang="fr-FR" sz="2400" dirty="0"/>
              <a:t>Les informations résultant de l'utilisation de ces questions vont:</a:t>
            </a:r>
          </a:p>
          <a:p>
            <a:pPr marL="342900" indent="-342900">
              <a:buFont typeface="Arial" panose="020B0604020202020204" pitchFamily="34" charset="0"/>
              <a:buChar char="•"/>
            </a:pPr>
            <a:r>
              <a:rPr lang="fr-FR" sz="2400" dirty="0" smtClean="0"/>
              <a:t>représenter </a:t>
            </a:r>
            <a:r>
              <a:rPr lang="fr-FR" sz="2400" dirty="0"/>
              <a:t>la majorité, mais pas la totalité, des personnes avec limitation dans les actions de base</a:t>
            </a:r>
          </a:p>
          <a:p>
            <a:pPr marL="342900" indent="-342900">
              <a:buFont typeface="Arial" panose="020B0604020202020204" pitchFamily="34" charset="0"/>
              <a:buChar char="•"/>
            </a:pPr>
            <a:r>
              <a:rPr lang="fr-FR" sz="2400" dirty="0" smtClean="0"/>
              <a:t>représenter </a:t>
            </a:r>
            <a:r>
              <a:rPr lang="fr-FR" sz="2400" dirty="0"/>
              <a:t>les limitations les plus courantes dans les actions de base</a:t>
            </a:r>
            <a:endParaRPr lang="en-US" sz="2400" dirty="0"/>
          </a:p>
        </p:txBody>
      </p:sp>
    </p:spTree>
    <p:extLst>
      <p:ext uri="{BB962C8B-B14F-4D97-AF65-F5344CB8AC3E}">
        <p14:creationId xmlns:p14="http://schemas.microsoft.com/office/powerpoint/2010/main" val="2672994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294430-D502-4DFE-9ED1-2EFDD4BACB2A}"/>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xmlns="" id="{A9558538-FA5B-44DB-87D8-D9FEAA03B3E4}"/>
              </a:ext>
            </a:extLst>
          </p:cNvPr>
          <p:cNvSpPr>
            <a:spLocks noGrp="1"/>
          </p:cNvSpPr>
          <p:nvPr>
            <p:ph type="sldNum" sz="quarter" idx="12"/>
          </p:nvPr>
        </p:nvSpPr>
        <p:spPr/>
        <p:txBody>
          <a:bodyPr/>
          <a:lstStyle/>
          <a:p>
            <a:fld id="{90674DFE-F235-4FE6-B070-9AAFFB84EECD}" type="slidenum">
              <a:rPr lang="fr-FR" smtClean="0"/>
              <a:t>7</a:t>
            </a:fld>
            <a:endParaRPr lang="fr-FR" dirty="0"/>
          </a:p>
        </p:txBody>
      </p:sp>
      <p:graphicFrame>
        <p:nvGraphicFramePr>
          <p:cNvPr id="14" name="Content Placeholder 13">
            <a:extLst>
              <a:ext uri="{FF2B5EF4-FFF2-40B4-BE49-F238E27FC236}">
                <a16:creationId xmlns:a16="http://schemas.microsoft.com/office/drawing/2014/main" xmlns="" id="{7AEDB9E2-AA62-4EB0-9B70-98BCEAFAC311}"/>
              </a:ext>
            </a:extLst>
          </p:cNvPr>
          <p:cNvGraphicFramePr>
            <a:graphicFrameLocks noGrp="1"/>
          </p:cNvGraphicFramePr>
          <p:nvPr>
            <p:ph idx="1"/>
            <p:extLst>
              <p:ext uri="{D42A27DB-BD31-4B8C-83A1-F6EECF244321}">
                <p14:modId xmlns:p14="http://schemas.microsoft.com/office/powerpoint/2010/main" val="449913847"/>
              </p:ext>
            </p:extLst>
          </p:nvPr>
        </p:nvGraphicFramePr>
        <p:xfrm>
          <a:off x="296525" y="143635"/>
          <a:ext cx="8550950" cy="6635699"/>
        </p:xfrm>
        <a:graphic>
          <a:graphicData uri="http://schemas.openxmlformats.org/drawingml/2006/table">
            <a:tbl>
              <a:tblPr firstRow="1" firstCol="1" bandRow="1">
                <a:tableStyleId>{5C22544A-7EE6-4342-B048-85BDC9FD1C3A}</a:tableStyleId>
              </a:tblPr>
              <a:tblGrid>
                <a:gridCol w="1891364">
                  <a:extLst>
                    <a:ext uri="{9D8B030D-6E8A-4147-A177-3AD203B41FA5}">
                      <a16:colId xmlns:a16="http://schemas.microsoft.com/office/drawing/2014/main" xmlns="" val="2670909689"/>
                    </a:ext>
                  </a:extLst>
                </a:gridCol>
                <a:gridCol w="2688653">
                  <a:extLst>
                    <a:ext uri="{9D8B030D-6E8A-4147-A177-3AD203B41FA5}">
                      <a16:colId xmlns:a16="http://schemas.microsoft.com/office/drawing/2014/main" xmlns="" val="767989770"/>
                    </a:ext>
                  </a:extLst>
                </a:gridCol>
                <a:gridCol w="3970933">
                  <a:extLst>
                    <a:ext uri="{9D8B030D-6E8A-4147-A177-3AD203B41FA5}">
                      <a16:colId xmlns:a16="http://schemas.microsoft.com/office/drawing/2014/main" xmlns="" val="2263103762"/>
                    </a:ext>
                  </a:extLst>
                </a:gridCol>
              </a:tblGrid>
              <a:tr h="557074">
                <a:tc>
                  <a:txBody>
                    <a:bodyPr/>
                    <a:lstStyle/>
                    <a:p>
                      <a:pPr>
                        <a:spcAft>
                          <a:spcPts val="0"/>
                        </a:spcAft>
                      </a:pPr>
                      <a:r>
                        <a:rPr lang="en-GB" sz="1800" dirty="0">
                          <a:effectLst/>
                        </a:rPr>
                        <a:t> </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lgn="ctr">
                        <a:spcAft>
                          <a:spcPts val="0"/>
                        </a:spcAft>
                      </a:pPr>
                      <a:r>
                        <a:rPr lang="en-GB" sz="1800" dirty="0" err="1" smtClean="0">
                          <a:effectLst/>
                        </a:rPr>
                        <a:t>Enregistrement</a:t>
                      </a:r>
                      <a:r>
                        <a:rPr lang="en-GB" sz="1800" dirty="0" smtClean="0">
                          <a:effectLst/>
                        </a:rPr>
                        <a:t> distinct</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lgn="ctr">
                        <a:spcAft>
                          <a:spcPts val="0"/>
                        </a:spcAft>
                      </a:pPr>
                      <a:r>
                        <a:rPr lang="en-GB" sz="1800" dirty="0" err="1" smtClean="0">
                          <a:effectLst/>
                        </a:rPr>
                        <a:t>Enregistrement</a:t>
                      </a:r>
                      <a:r>
                        <a:rPr lang="en-GB" sz="1800" dirty="0" smtClean="0">
                          <a:effectLst/>
                        </a:rPr>
                        <a:t> </a:t>
                      </a:r>
                      <a:r>
                        <a:rPr lang="en-GB" sz="1800" dirty="0" err="1" smtClean="0">
                          <a:effectLst/>
                        </a:rPr>
                        <a:t>en</a:t>
                      </a:r>
                      <a:r>
                        <a:rPr lang="en-GB" sz="1800" dirty="0" smtClean="0">
                          <a:effectLst/>
                        </a:rPr>
                        <a:t> </a:t>
                      </a:r>
                      <a:r>
                        <a:rPr lang="en-GB" sz="1800" dirty="0" err="1" smtClean="0">
                          <a:effectLst/>
                        </a:rPr>
                        <a:t>utilisant</a:t>
                      </a:r>
                      <a:r>
                        <a:rPr lang="en-GB" sz="1800" baseline="0" dirty="0" smtClean="0">
                          <a:effectLst/>
                        </a:rPr>
                        <a:t> le questionnaire – version </a:t>
                      </a:r>
                      <a:r>
                        <a:rPr lang="en-GB" sz="1800" baseline="0" dirty="0" err="1" smtClean="0">
                          <a:effectLst/>
                        </a:rPr>
                        <a:t>courte</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extLst>
                  <a:ext uri="{0D108BD9-81ED-4DB2-BD59-A6C34878D82A}">
                    <a16:rowId xmlns:a16="http://schemas.microsoft.com/office/drawing/2014/main" xmlns="" val="1959132579"/>
                  </a:ext>
                </a:extLst>
              </a:tr>
              <a:tr h="1339429">
                <a:tc>
                  <a:txBody>
                    <a:bodyPr/>
                    <a:lstStyle/>
                    <a:p>
                      <a:pPr algn="ctr">
                        <a:spcAft>
                          <a:spcPts val="0"/>
                        </a:spcAft>
                      </a:pPr>
                      <a:r>
                        <a:rPr lang="en-GB" sz="1800" dirty="0" err="1" smtClean="0">
                          <a:effectLst/>
                        </a:rPr>
                        <a:t>Contenu</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nchor="ctr"/>
                </a:tc>
                <a:tc>
                  <a:txBody>
                    <a:bodyPr/>
                    <a:lstStyle/>
                    <a:p>
                      <a:pPr>
                        <a:spcAft>
                          <a:spcPts val="0"/>
                        </a:spcAft>
                      </a:pPr>
                      <a:r>
                        <a:rPr lang="en-GB" sz="1800" dirty="0">
                          <a:effectLst/>
                        </a:rPr>
                        <a:t> </a:t>
                      </a:r>
                      <a:r>
                        <a:rPr lang="en-GB" sz="1800" dirty="0" smtClean="0">
                          <a:effectLst/>
                        </a:rPr>
                        <a:t>Vague</a:t>
                      </a:r>
                      <a:r>
                        <a:rPr lang="fr-FR" sz="1800" dirty="0" smtClean="0">
                          <a:effectLst/>
                        </a:rPr>
                        <a:t>. Si quelqu’un est handicapé, oui ou non.</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spcAft>
                          <a:spcPts val="0"/>
                        </a:spcAft>
                      </a:pPr>
                      <a:r>
                        <a:rPr lang="fr-FR" sz="1800" dirty="0" smtClean="0">
                          <a:effectLst/>
                        </a:rPr>
                        <a:t>Détaillée. Demande s'il est difficile d'avoir des activités universelles de base (marcher, voir, entendre, apprendre, prendre soin de soi et communiquer)</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extLst>
                  <a:ext uri="{0D108BD9-81ED-4DB2-BD59-A6C34878D82A}">
                    <a16:rowId xmlns:a16="http://schemas.microsoft.com/office/drawing/2014/main" xmlns="" val="3147524786"/>
                  </a:ext>
                </a:extLst>
              </a:tr>
              <a:tr h="2478728">
                <a:tc>
                  <a:txBody>
                    <a:bodyPr/>
                    <a:lstStyle/>
                    <a:p>
                      <a:pPr algn="ctr">
                        <a:spcAft>
                          <a:spcPts val="0"/>
                        </a:spcAft>
                      </a:pPr>
                      <a:r>
                        <a:rPr lang="en-GB" sz="1800" dirty="0" err="1" smtClean="0">
                          <a:effectLst/>
                        </a:rPr>
                        <a:t>Procédure</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nchor="ctr"/>
                </a:tc>
                <a:tc>
                  <a:txBody>
                    <a:bodyPr/>
                    <a:lstStyle/>
                    <a:p>
                      <a:pPr>
                        <a:spcAft>
                          <a:spcPts val="0"/>
                        </a:spcAft>
                      </a:pPr>
                      <a:r>
                        <a:rPr lang="en-GB" sz="1800" dirty="0" err="1" smtClean="0">
                          <a:effectLst/>
                        </a:rPr>
                        <a:t>Référence</a:t>
                      </a:r>
                      <a:r>
                        <a:rPr lang="en-GB" sz="1800" dirty="0" smtClean="0">
                          <a:effectLst/>
                        </a:rPr>
                        <a:t> </a:t>
                      </a:r>
                      <a:r>
                        <a:rPr lang="en-GB" sz="1800" dirty="0" err="1" smtClean="0">
                          <a:effectLst/>
                        </a:rPr>
                        <a:t>directe</a:t>
                      </a:r>
                      <a:r>
                        <a:rPr lang="en-GB" sz="1800" dirty="0" smtClean="0">
                          <a:effectLst/>
                        </a:rPr>
                        <a:t> au handicap</a:t>
                      </a:r>
                    </a:p>
                    <a:p>
                      <a:pPr>
                        <a:spcAft>
                          <a:spcPts val="0"/>
                        </a:spcAft>
                      </a:pPr>
                      <a:endParaRPr lang="en-GB" sz="1800" dirty="0" smtClean="0">
                        <a:effectLst/>
                      </a:endParaRPr>
                    </a:p>
                    <a:p>
                      <a:pPr>
                        <a:spcAft>
                          <a:spcPts val="0"/>
                        </a:spcAft>
                      </a:pPr>
                      <a:r>
                        <a:rPr lang="en-GB" sz="1800" dirty="0" err="1" smtClean="0">
                          <a:effectLst/>
                        </a:rPr>
                        <a:t>Quel</a:t>
                      </a:r>
                      <a:r>
                        <a:rPr lang="en-GB" sz="1800" dirty="0" smtClean="0">
                          <a:effectLst/>
                        </a:rPr>
                        <a:t> </a:t>
                      </a:r>
                      <a:r>
                        <a:rPr lang="en-GB" sz="1800" dirty="0" err="1" smtClean="0">
                          <a:effectLst/>
                        </a:rPr>
                        <a:t>est</a:t>
                      </a:r>
                      <a:r>
                        <a:rPr lang="en-GB" sz="1800" dirty="0" smtClean="0">
                          <a:effectLst/>
                        </a:rPr>
                        <a:t> </a:t>
                      </a:r>
                      <a:r>
                        <a:rPr lang="en-GB" sz="1800" dirty="0" err="1" smtClean="0">
                          <a:effectLst/>
                        </a:rPr>
                        <a:t>l’effet</a:t>
                      </a:r>
                      <a:r>
                        <a:rPr lang="en-GB" sz="1800" dirty="0" smtClean="0">
                          <a:effectLst/>
                        </a:rPr>
                        <a:t> </a:t>
                      </a:r>
                      <a:r>
                        <a:rPr lang="en-GB" sz="1800" dirty="0" err="1" smtClean="0">
                          <a:effectLst/>
                        </a:rPr>
                        <a:t>provoqué</a:t>
                      </a:r>
                      <a:r>
                        <a:rPr lang="en-GB" sz="1800" dirty="0" smtClean="0">
                          <a:effectLst/>
                        </a:rPr>
                        <a:t>?</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lnSpc>
                          <a:spcPct val="115000"/>
                        </a:lnSpc>
                        <a:spcAft>
                          <a:spcPts val="0"/>
                        </a:spcAft>
                      </a:pPr>
                      <a:r>
                        <a:rPr lang="fr-FR" sz="1800" dirty="0" smtClean="0">
                          <a:effectLst/>
                        </a:rPr>
                        <a:t>Ne mentionne pas le handicap et a une introduction: « Les questions suivantes portent sur des difficultés que vous pourriez rencontrer pour réaliser certaines activités en raison d’un PROBLÈME DE SANTÉ. »</a:t>
                      </a:r>
                    </a:p>
                    <a:p>
                      <a:pPr marL="0" marR="0" indent="0" algn="l" defTabSz="778593" rtl="0" eaLnBrk="1" fontAlgn="auto" latinLnBrk="0" hangingPunct="1">
                        <a:lnSpc>
                          <a:spcPct val="100000"/>
                        </a:lnSpc>
                        <a:spcBef>
                          <a:spcPts val="0"/>
                        </a:spcBef>
                        <a:spcAft>
                          <a:spcPts val="0"/>
                        </a:spcAft>
                        <a:buClrTx/>
                        <a:buSzTx/>
                        <a:buFontTx/>
                        <a:buNone/>
                        <a:tabLst/>
                        <a:defRPr/>
                      </a:pPr>
                      <a:endParaRPr lang="en-GB" sz="1800" dirty="0" smtClean="0">
                        <a:effectLst/>
                      </a:endParaRPr>
                    </a:p>
                    <a:p>
                      <a:pPr marL="0" marR="0" indent="0" algn="l" defTabSz="778593" rtl="0" eaLnBrk="1" fontAlgn="auto" latinLnBrk="0" hangingPunct="1">
                        <a:lnSpc>
                          <a:spcPct val="100000"/>
                        </a:lnSpc>
                        <a:spcBef>
                          <a:spcPts val="0"/>
                        </a:spcBef>
                        <a:spcAft>
                          <a:spcPts val="0"/>
                        </a:spcAft>
                        <a:buClrTx/>
                        <a:buSzTx/>
                        <a:buFontTx/>
                        <a:buNone/>
                        <a:tabLst/>
                        <a:defRPr/>
                      </a:pPr>
                      <a:r>
                        <a:rPr lang="en-GB" sz="1800" dirty="0" err="1" smtClean="0">
                          <a:effectLst/>
                        </a:rPr>
                        <a:t>Quel</a:t>
                      </a:r>
                      <a:r>
                        <a:rPr lang="en-GB" sz="1800" dirty="0" smtClean="0">
                          <a:effectLst/>
                        </a:rPr>
                        <a:t> </a:t>
                      </a:r>
                      <a:r>
                        <a:rPr lang="en-GB" sz="1800" dirty="0" err="1" smtClean="0">
                          <a:effectLst/>
                        </a:rPr>
                        <a:t>est</a:t>
                      </a:r>
                      <a:r>
                        <a:rPr lang="en-GB" sz="1800" dirty="0" smtClean="0">
                          <a:effectLst/>
                        </a:rPr>
                        <a:t> </a:t>
                      </a:r>
                      <a:r>
                        <a:rPr lang="en-GB" sz="1800" dirty="0" err="1" smtClean="0">
                          <a:effectLst/>
                        </a:rPr>
                        <a:t>l’effet</a:t>
                      </a:r>
                      <a:r>
                        <a:rPr lang="en-GB" sz="1800" dirty="0" smtClean="0">
                          <a:effectLst/>
                        </a:rPr>
                        <a:t> </a:t>
                      </a:r>
                      <a:r>
                        <a:rPr lang="en-GB" sz="1800" dirty="0" err="1" smtClean="0">
                          <a:effectLst/>
                        </a:rPr>
                        <a:t>provoqué</a:t>
                      </a:r>
                      <a:r>
                        <a:rPr lang="en-GB" sz="1800" dirty="0" smtClean="0">
                          <a:effectLst/>
                        </a:rPr>
                        <a:t>?</a:t>
                      </a:r>
                      <a:endParaRPr lang="en-GB" sz="1800" dirty="0" smtClean="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extLst>
                  <a:ext uri="{0D108BD9-81ED-4DB2-BD59-A6C34878D82A}">
                    <a16:rowId xmlns:a16="http://schemas.microsoft.com/office/drawing/2014/main" xmlns="" val="3642632197"/>
                  </a:ext>
                </a:extLst>
              </a:tr>
              <a:tr h="2228297">
                <a:tc>
                  <a:txBody>
                    <a:bodyPr/>
                    <a:lstStyle/>
                    <a:p>
                      <a:pPr algn="ctr">
                        <a:spcAft>
                          <a:spcPts val="0"/>
                        </a:spcAft>
                      </a:pPr>
                      <a:r>
                        <a:rPr lang="en-GB" sz="1800" dirty="0" err="1" smtClean="0">
                          <a:effectLst/>
                        </a:rPr>
                        <a:t>Résultats</a:t>
                      </a:r>
                      <a:r>
                        <a:rPr lang="en-GB" sz="1800" baseline="0" dirty="0" smtClean="0">
                          <a:effectLst/>
                        </a:rPr>
                        <a:t> / </a:t>
                      </a:r>
                      <a:r>
                        <a:rPr lang="en-GB" sz="1800" baseline="0" dirty="0" err="1" smtClean="0">
                          <a:effectLst/>
                        </a:rPr>
                        <a:t>validité</a:t>
                      </a:r>
                      <a:r>
                        <a:rPr lang="en-GB" sz="1800" baseline="0" dirty="0" smtClean="0">
                          <a:effectLst/>
                        </a:rPr>
                        <a:t> des </a:t>
                      </a:r>
                      <a:r>
                        <a:rPr lang="en-GB" sz="1800" baseline="0" dirty="0" err="1" smtClean="0">
                          <a:effectLst/>
                        </a:rPr>
                        <a:t>données</a:t>
                      </a:r>
                      <a:r>
                        <a:rPr lang="en-GB" sz="1800" baseline="0" dirty="0" smtClean="0">
                          <a:effectLst/>
                        </a:rPr>
                        <a:t> </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nchor="ctr"/>
                </a:tc>
                <a:tc>
                  <a:txBody>
                    <a:bodyPr/>
                    <a:lstStyle/>
                    <a:p>
                      <a:pPr>
                        <a:spcAft>
                          <a:spcPts val="0"/>
                        </a:spcAft>
                      </a:pPr>
                      <a:r>
                        <a:rPr lang="fr-FR" sz="1800" dirty="0" smtClean="0">
                          <a:effectLst/>
                        </a:rPr>
                        <a:t>Les données générées montrent normalement une faible prévalence de personnes handicapées</a:t>
                      </a:r>
                    </a:p>
                    <a:p>
                      <a:pPr>
                        <a:spcAft>
                          <a:spcPts val="0"/>
                        </a:spcAft>
                      </a:pPr>
                      <a:endParaRPr lang="fr-FR" sz="1800" dirty="0" smtClean="0">
                        <a:effectLst/>
                      </a:endParaRPr>
                    </a:p>
                    <a:p>
                      <a:pPr>
                        <a:spcAft>
                          <a:spcPts val="0"/>
                        </a:spcAft>
                      </a:pPr>
                      <a:r>
                        <a:rPr lang="fr-FR" sz="1800" dirty="0" smtClean="0">
                          <a:effectLst/>
                        </a:rPr>
                        <a:t>Quel</a:t>
                      </a:r>
                      <a:r>
                        <a:rPr lang="fr-FR" sz="1800" baseline="0" dirty="0" smtClean="0">
                          <a:effectLst/>
                        </a:rPr>
                        <a:t> est l’effet provoqué dans un programme humanitaire?</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spcAft>
                          <a:spcPts val="0"/>
                        </a:spcAft>
                      </a:pPr>
                      <a:r>
                        <a:rPr lang="fr-FR" sz="1800" dirty="0" smtClean="0">
                          <a:effectLst/>
                        </a:rPr>
                        <a:t>Les données générées présentent normalement un nombre considérable de difficultés de fonctionnement et sont comparables d’un contexte à l’autre.</a:t>
                      </a:r>
                    </a:p>
                    <a:p>
                      <a:pPr>
                        <a:spcAft>
                          <a:spcPts val="0"/>
                        </a:spcAft>
                      </a:pPr>
                      <a:r>
                        <a:rPr lang="en-GB" sz="1800" dirty="0">
                          <a:effectLst/>
                        </a:rPr>
                        <a:t> </a:t>
                      </a:r>
                    </a:p>
                    <a:p>
                      <a:pPr>
                        <a:spcAft>
                          <a:spcPts val="0"/>
                        </a:spcAft>
                      </a:pPr>
                      <a:r>
                        <a:rPr lang="fr-FR" sz="1800" dirty="0" smtClean="0">
                          <a:effectLst/>
                        </a:rPr>
                        <a:t>Quel</a:t>
                      </a:r>
                      <a:r>
                        <a:rPr lang="fr-FR" sz="1800" baseline="0" dirty="0" smtClean="0">
                          <a:effectLst/>
                        </a:rPr>
                        <a:t> est l’effet provoqué dans un programme humanitaire?</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extLst>
                  <a:ext uri="{0D108BD9-81ED-4DB2-BD59-A6C34878D82A}">
                    <a16:rowId xmlns:a16="http://schemas.microsoft.com/office/drawing/2014/main" xmlns="" val="483448483"/>
                  </a:ext>
                </a:extLst>
              </a:tr>
            </a:tbl>
          </a:graphicData>
        </a:graphic>
      </p:graphicFrame>
    </p:spTree>
    <p:extLst>
      <p:ext uri="{BB962C8B-B14F-4D97-AF65-F5344CB8AC3E}">
        <p14:creationId xmlns:p14="http://schemas.microsoft.com/office/powerpoint/2010/main" val="13692609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n-GB" dirty="0" smtClean="0"/>
              <a:t>Comment les utiliser? </a:t>
            </a:r>
            <a:endParaRPr lang="en-GB" dirty="0"/>
          </a:p>
        </p:txBody>
      </p:sp>
      <p:graphicFrame>
        <p:nvGraphicFramePr>
          <p:cNvPr id="8" name="Table 7">
            <a:extLst>
              <a:ext uri="{FF2B5EF4-FFF2-40B4-BE49-F238E27FC236}">
                <a16:creationId xmlns:a16="http://schemas.microsoft.com/office/drawing/2014/main" xmlns="" id="{C9200DD8-11BB-4ED3-A87B-AEA07651276E}"/>
              </a:ext>
            </a:extLst>
          </p:cNvPr>
          <p:cNvGraphicFramePr>
            <a:graphicFrameLocks noGrp="1"/>
          </p:cNvGraphicFramePr>
          <p:nvPr>
            <p:extLst>
              <p:ext uri="{D42A27DB-BD31-4B8C-83A1-F6EECF244321}">
                <p14:modId xmlns:p14="http://schemas.microsoft.com/office/powerpoint/2010/main" val="238610029"/>
              </p:ext>
            </p:extLst>
          </p:nvPr>
        </p:nvGraphicFramePr>
        <p:xfrm>
          <a:off x="266700" y="1628800"/>
          <a:ext cx="8610600" cy="4846320"/>
        </p:xfrm>
        <a:graphic>
          <a:graphicData uri="http://schemas.openxmlformats.org/drawingml/2006/table">
            <a:tbl>
              <a:tblPr firstRow="1" firstCol="1" bandRow="1">
                <a:tableStyleId>{5C22544A-7EE6-4342-B048-85BDC9FD1C3A}</a:tableStyleId>
              </a:tblPr>
              <a:tblGrid>
                <a:gridCol w="3359457">
                  <a:extLst>
                    <a:ext uri="{9D8B030D-6E8A-4147-A177-3AD203B41FA5}">
                      <a16:colId xmlns:a16="http://schemas.microsoft.com/office/drawing/2014/main" xmlns="" val="2546648192"/>
                    </a:ext>
                  </a:extLst>
                </a:gridCol>
                <a:gridCol w="5251143">
                  <a:extLst>
                    <a:ext uri="{9D8B030D-6E8A-4147-A177-3AD203B41FA5}">
                      <a16:colId xmlns:a16="http://schemas.microsoft.com/office/drawing/2014/main" xmlns="" val="917473922"/>
                    </a:ext>
                  </a:extLst>
                </a:gridCol>
              </a:tblGrid>
              <a:tr h="349250">
                <a:tc>
                  <a:txBody>
                    <a:bodyPr/>
                    <a:lstStyle/>
                    <a:p>
                      <a:pPr marL="0" marR="0" algn="ctr">
                        <a:lnSpc>
                          <a:spcPct val="150000"/>
                        </a:lnSpc>
                        <a:spcBef>
                          <a:spcPts val="0"/>
                        </a:spcBef>
                        <a:spcAft>
                          <a:spcPts val="0"/>
                        </a:spcAft>
                      </a:pPr>
                      <a:r>
                        <a:rPr lang="en-GB" sz="1600" dirty="0" smtClean="0">
                          <a:effectLst/>
                          <a:latin typeface="+mn-lt"/>
                          <a:ea typeface="+mn-ea"/>
                          <a:cs typeface="+mn-cs"/>
                        </a:rPr>
                        <a:t>Explication</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GB" sz="1600" dirty="0" smtClean="0">
                          <a:effectLst/>
                          <a:latin typeface="+mn-lt"/>
                        </a:rPr>
                        <a:t>Verbalisation </a:t>
                      </a:r>
                      <a:r>
                        <a:rPr lang="en-GB" sz="1600" dirty="0" err="1" smtClean="0">
                          <a:effectLst/>
                          <a:latin typeface="+mn-lt"/>
                        </a:rPr>
                        <a:t>correcte</a:t>
                      </a:r>
                      <a:r>
                        <a:rPr lang="en-GB" sz="1600" dirty="0" smtClean="0">
                          <a:effectLst/>
                          <a:latin typeface="+mn-lt"/>
                        </a:rPr>
                        <a:t>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664306805"/>
                  </a:ext>
                </a:extLst>
              </a:tr>
              <a:tr h="1047750">
                <a:tc>
                  <a:txBody>
                    <a:bodyPr/>
                    <a:lstStyle/>
                    <a:p>
                      <a:pPr marL="0" marR="0">
                        <a:lnSpc>
                          <a:spcPct val="150000"/>
                        </a:lnSpc>
                        <a:spcBef>
                          <a:spcPts val="0"/>
                        </a:spcBef>
                        <a:spcAft>
                          <a:spcPts val="0"/>
                        </a:spcAft>
                      </a:pPr>
                      <a:r>
                        <a:rPr lang="en-GB" sz="1800" b="1" dirty="0" err="1" smtClean="0">
                          <a:effectLst/>
                          <a:latin typeface="+mn-lt"/>
                        </a:rPr>
                        <a:t>Etape</a:t>
                      </a:r>
                      <a:r>
                        <a:rPr lang="en-GB" sz="1800" b="1" dirty="0" smtClean="0">
                          <a:effectLst/>
                          <a:latin typeface="+mn-lt"/>
                        </a:rPr>
                        <a:t> 1:</a:t>
                      </a:r>
                      <a:endParaRPr lang="en-US" sz="1800" b="1" dirty="0">
                        <a:effectLst/>
                        <a:latin typeface="+mn-lt"/>
                      </a:endParaRPr>
                    </a:p>
                    <a:p>
                      <a:pPr marL="0" marR="0">
                        <a:lnSpc>
                          <a:spcPct val="150000"/>
                        </a:lnSpc>
                        <a:spcBef>
                          <a:spcPts val="0"/>
                        </a:spcBef>
                        <a:spcAft>
                          <a:spcPts val="0"/>
                        </a:spcAft>
                      </a:pPr>
                      <a:r>
                        <a:rPr lang="en-GB" sz="1600" b="0" dirty="0" smtClean="0">
                          <a:effectLst/>
                          <a:latin typeface="+mn-lt"/>
                        </a:rPr>
                        <a:t>Lire </a:t>
                      </a:r>
                      <a:r>
                        <a:rPr lang="en-GB" sz="1600" b="0" dirty="0" err="1" smtClean="0">
                          <a:effectLst/>
                          <a:latin typeface="+mn-lt"/>
                        </a:rPr>
                        <a:t>l’introduction</a:t>
                      </a:r>
                      <a:endParaRPr lang="en-US" sz="1600" b="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fr-FR" sz="1600" dirty="0" smtClean="0">
                          <a:effectLst/>
                          <a:latin typeface="+mn-lt"/>
                        </a:rPr>
                        <a:t>Les questions suivantes portent sur des difficultés que vous pourriez rencontrer pour réaliser certaines activités en raison d’un PROBLÈME DE SANTÉ.</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198872278"/>
                  </a:ext>
                </a:extLst>
              </a:tr>
              <a:tr h="698500">
                <a:tc>
                  <a:txBody>
                    <a:bodyPr/>
                    <a:lstStyle/>
                    <a:p>
                      <a:pPr marL="0" marR="0">
                        <a:lnSpc>
                          <a:spcPct val="150000"/>
                        </a:lnSpc>
                        <a:spcBef>
                          <a:spcPts val="0"/>
                        </a:spcBef>
                        <a:spcAft>
                          <a:spcPts val="0"/>
                        </a:spcAft>
                      </a:pPr>
                      <a:r>
                        <a:rPr lang="en-GB" sz="1800" b="1" dirty="0" err="1" smtClean="0">
                          <a:effectLst/>
                          <a:latin typeface="+mn-lt"/>
                        </a:rPr>
                        <a:t>Etape</a:t>
                      </a:r>
                      <a:r>
                        <a:rPr lang="en-GB" sz="1800" b="1" dirty="0" smtClean="0">
                          <a:effectLst/>
                          <a:latin typeface="+mn-lt"/>
                        </a:rPr>
                        <a:t> </a:t>
                      </a:r>
                      <a:r>
                        <a:rPr lang="en-GB" sz="1800" b="1" dirty="0">
                          <a:effectLst/>
                          <a:latin typeface="+mn-lt"/>
                        </a:rPr>
                        <a:t>2: </a:t>
                      </a:r>
                      <a:endParaRPr lang="en-US" sz="1800" b="1" dirty="0">
                        <a:effectLst/>
                        <a:latin typeface="+mn-lt"/>
                      </a:endParaRPr>
                    </a:p>
                    <a:p>
                      <a:pPr marL="0" marR="0">
                        <a:lnSpc>
                          <a:spcPct val="150000"/>
                        </a:lnSpc>
                        <a:spcBef>
                          <a:spcPts val="0"/>
                        </a:spcBef>
                        <a:spcAft>
                          <a:spcPts val="0"/>
                        </a:spcAft>
                      </a:pPr>
                      <a:r>
                        <a:rPr lang="fr-FR" sz="1600" b="0" i="0" kern="1200" dirty="0" smtClean="0">
                          <a:solidFill>
                            <a:schemeClr val="lt1"/>
                          </a:solidFill>
                          <a:effectLst/>
                          <a:latin typeface="+mn-lt"/>
                          <a:ea typeface="+mn-ea"/>
                          <a:cs typeface="+mn-cs"/>
                        </a:rPr>
                        <a:t>Posez la première question </a:t>
                      </a:r>
                      <a:endParaRPr lang="en-US" sz="1600" b="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GB" sz="1600" dirty="0" smtClean="0">
                          <a:effectLst/>
                          <a:latin typeface="+mn-lt"/>
                        </a:rPr>
                        <a:t>1. </a:t>
                      </a:r>
                      <a:r>
                        <a:rPr lang="fr-FR" sz="1600" dirty="0" smtClean="0">
                          <a:effectLst/>
                          <a:latin typeface="+mn-lt"/>
                        </a:rPr>
                        <a:t>Avez-vous des difficultés à voir, même quand vous portez vos lunettes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316683575"/>
                  </a:ext>
                </a:extLst>
              </a:tr>
              <a:tr h="698500">
                <a:tc>
                  <a:txBody>
                    <a:bodyPr/>
                    <a:lstStyle/>
                    <a:p>
                      <a:pPr marL="0" marR="0">
                        <a:lnSpc>
                          <a:spcPct val="150000"/>
                        </a:lnSpc>
                        <a:spcBef>
                          <a:spcPts val="0"/>
                        </a:spcBef>
                        <a:spcAft>
                          <a:spcPts val="0"/>
                        </a:spcAft>
                      </a:pPr>
                      <a:r>
                        <a:rPr lang="en-GB" sz="1800" b="1" dirty="0" err="1" smtClean="0">
                          <a:effectLst/>
                          <a:latin typeface="+mn-lt"/>
                        </a:rPr>
                        <a:t>Etape</a:t>
                      </a:r>
                      <a:r>
                        <a:rPr lang="en-GB" sz="1800" b="1" dirty="0" smtClean="0">
                          <a:effectLst/>
                          <a:latin typeface="+mn-lt"/>
                        </a:rPr>
                        <a:t> 3</a:t>
                      </a:r>
                      <a:r>
                        <a:rPr lang="en-GB" sz="1800" b="1" dirty="0">
                          <a:effectLst/>
                          <a:latin typeface="+mn-lt"/>
                        </a:rPr>
                        <a:t>: </a:t>
                      </a:r>
                      <a:endParaRPr lang="en-US" sz="1800" b="1" dirty="0">
                        <a:effectLst/>
                        <a:latin typeface="+mn-lt"/>
                      </a:endParaRPr>
                    </a:p>
                    <a:p>
                      <a:pPr marL="0" marR="0">
                        <a:lnSpc>
                          <a:spcPct val="150000"/>
                        </a:lnSpc>
                        <a:spcBef>
                          <a:spcPts val="0"/>
                        </a:spcBef>
                        <a:spcAft>
                          <a:spcPts val="0"/>
                        </a:spcAft>
                      </a:pPr>
                      <a:r>
                        <a:rPr lang="en-GB" sz="1600" b="0" dirty="0" err="1" smtClean="0">
                          <a:effectLst/>
                          <a:latin typeface="+mn-lt"/>
                        </a:rPr>
                        <a:t>Ajoutez</a:t>
                      </a:r>
                      <a:r>
                        <a:rPr lang="en-GB" sz="1600" b="0" dirty="0" smtClean="0">
                          <a:effectLst/>
                          <a:latin typeface="+mn-lt"/>
                        </a:rPr>
                        <a:t> </a:t>
                      </a:r>
                      <a:r>
                        <a:rPr lang="en-GB" sz="1600" b="0" dirty="0" err="1" smtClean="0">
                          <a:effectLst/>
                          <a:latin typeface="+mn-lt"/>
                        </a:rPr>
                        <a:t>une</a:t>
                      </a:r>
                      <a:r>
                        <a:rPr lang="en-GB" sz="1600" b="0" dirty="0" smtClean="0">
                          <a:effectLst/>
                          <a:latin typeface="+mn-lt"/>
                        </a:rPr>
                        <a:t> expression de</a:t>
                      </a:r>
                      <a:r>
                        <a:rPr lang="en-GB" sz="1600" b="0" baseline="0" dirty="0" smtClean="0">
                          <a:effectLst/>
                          <a:latin typeface="+mn-lt"/>
                        </a:rPr>
                        <a:t> transition</a:t>
                      </a:r>
                      <a:endParaRPr lang="en-US" sz="1600" b="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600" dirty="0">
                          <a:effectLst/>
                          <a:latin typeface="+mn-lt"/>
                        </a:rPr>
                        <a:t> </a:t>
                      </a:r>
                      <a:r>
                        <a:rPr lang="en-US" sz="1600" dirty="0" err="1" smtClean="0">
                          <a:effectLst/>
                          <a:latin typeface="+mn-lt"/>
                        </a:rPr>
                        <a:t>Diriez</a:t>
                      </a:r>
                      <a:r>
                        <a:rPr lang="en-US" sz="1600" baseline="0" dirty="0" err="1" smtClean="0">
                          <a:effectLst/>
                          <a:latin typeface="+mn-lt"/>
                        </a:rPr>
                        <a:t>-vous</a:t>
                      </a:r>
                      <a:r>
                        <a:rPr lang="en-US" sz="1600" baseline="0" dirty="0" smtClean="0">
                          <a:effectLst/>
                          <a:latin typeface="+mn-lt"/>
                        </a:rPr>
                        <a:t>…</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284428346"/>
                  </a:ext>
                </a:extLst>
              </a:tr>
              <a:tr h="1397000">
                <a:tc>
                  <a:txBody>
                    <a:bodyPr/>
                    <a:lstStyle/>
                    <a:p>
                      <a:pPr marL="0" marR="0">
                        <a:lnSpc>
                          <a:spcPct val="150000"/>
                        </a:lnSpc>
                        <a:spcBef>
                          <a:spcPts val="0"/>
                        </a:spcBef>
                        <a:spcAft>
                          <a:spcPts val="0"/>
                        </a:spcAft>
                      </a:pPr>
                      <a:r>
                        <a:rPr lang="en-GB" sz="1800" b="1" dirty="0" err="1" smtClean="0">
                          <a:effectLst/>
                          <a:latin typeface="+mn-lt"/>
                        </a:rPr>
                        <a:t>Etape</a:t>
                      </a:r>
                      <a:r>
                        <a:rPr lang="en-GB" sz="1800" b="1" dirty="0" smtClean="0">
                          <a:effectLst/>
                          <a:latin typeface="+mn-lt"/>
                        </a:rPr>
                        <a:t> 4</a:t>
                      </a:r>
                      <a:r>
                        <a:rPr lang="en-GB" sz="1800" b="1" dirty="0">
                          <a:effectLst/>
                          <a:latin typeface="+mn-lt"/>
                        </a:rPr>
                        <a:t>: </a:t>
                      </a:r>
                      <a:endParaRPr lang="en-US" sz="1800" b="1" dirty="0">
                        <a:effectLst/>
                        <a:latin typeface="+mn-lt"/>
                      </a:endParaRPr>
                    </a:p>
                    <a:p>
                      <a:pPr marL="0" marR="0">
                        <a:lnSpc>
                          <a:spcPct val="150000"/>
                        </a:lnSpc>
                        <a:spcBef>
                          <a:spcPts val="0"/>
                        </a:spcBef>
                        <a:spcAft>
                          <a:spcPts val="0"/>
                        </a:spcAft>
                      </a:pPr>
                      <a:r>
                        <a:rPr lang="en-GB" sz="1600" b="0" dirty="0" err="1" smtClean="0">
                          <a:effectLst/>
                          <a:latin typeface="+mn-lt"/>
                        </a:rPr>
                        <a:t>Lisez</a:t>
                      </a:r>
                      <a:r>
                        <a:rPr lang="en-GB" sz="1600" b="0" dirty="0" smtClean="0">
                          <a:effectLst/>
                          <a:latin typeface="+mn-lt"/>
                        </a:rPr>
                        <a:t> les </a:t>
                      </a:r>
                      <a:r>
                        <a:rPr lang="en-GB" sz="1600" b="0" dirty="0" err="1" smtClean="0">
                          <a:effectLst/>
                          <a:latin typeface="+mn-lt"/>
                        </a:rPr>
                        <a:t>quatre</a:t>
                      </a:r>
                      <a:r>
                        <a:rPr lang="en-GB" sz="1600" b="0" baseline="0" dirty="0" smtClean="0">
                          <a:effectLst/>
                          <a:latin typeface="+mn-lt"/>
                        </a:rPr>
                        <a:t> </a:t>
                      </a:r>
                      <a:r>
                        <a:rPr lang="en-GB" sz="1600" b="0" baseline="0" dirty="0" err="1" smtClean="0">
                          <a:effectLst/>
                          <a:latin typeface="+mn-lt"/>
                        </a:rPr>
                        <a:t>réponses</a:t>
                      </a:r>
                      <a:r>
                        <a:rPr lang="en-GB" sz="1600" b="0" baseline="0" dirty="0" smtClean="0">
                          <a:effectLst/>
                          <a:latin typeface="+mn-lt"/>
                        </a:rPr>
                        <a:t> </a:t>
                      </a:r>
                      <a:r>
                        <a:rPr lang="en-GB" sz="1600" b="0" baseline="0" dirty="0" err="1" smtClean="0">
                          <a:effectLst/>
                          <a:latin typeface="+mn-lt"/>
                        </a:rPr>
                        <a:t>possibles</a:t>
                      </a:r>
                      <a:r>
                        <a:rPr lang="en-GB" sz="1600" b="0" baseline="0" dirty="0" smtClean="0">
                          <a:effectLst/>
                          <a:latin typeface="+mn-lt"/>
                        </a:rPr>
                        <a:t> </a:t>
                      </a:r>
                      <a:endParaRPr lang="en-US" sz="1600" b="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fr-FR" sz="1600" dirty="0" smtClean="0">
                          <a:effectLst/>
                          <a:latin typeface="+mn-lt"/>
                        </a:rPr>
                        <a:t>a.	Non, aucune difficulté</a:t>
                      </a:r>
                    </a:p>
                    <a:p>
                      <a:pPr marL="0" marR="0">
                        <a:lnSpc>
                          <a:spcPct val="150000"/>
                        </a:lnSpc>
                        <a:spcBef>
                          <a:spcPts val="0"/>
                        </a:spcBef>
                        <a:spcAft>
                          <a:spcPts val="0"/>
                        </a:spcAft>
                      </a:pPr>
                      <a:r>
                        <a:rPr lang="fr-FR" sz="1600" dirty="0" smtClean="0">
                          <a:effectLst/>
                          <a:latin typeface="+mn-lt"/>
                        </a:rPr>
                        <a:t>b.	Oui, quelques difficultés</a:t>
                      </a:r>
                    </a:p>
                    <a:p>
                      <a:pPr marL="0" marR="0">
                        <a:lnSpc>
                          <a:spcPct val="150000"/>
                        </a:lnSpc>
                        <a:spcBef>
                          <a:spcPts val="0"/>
                        </a:spcBef>
                        <a:spcAft>
                          <a:spcPts val="0"/>
                        </a:spcAft>
                      </a:pPr>
                      <a:r>
                        <a:rPr lang="fr-FR" sz="1600" dirty="0" smtClean="0">
                          <a:effectLst/>
                          <a:latin typeface="+mn-lt"/>
                        </a:rPr>
                        <a:t>c.	Oui, beaucoup de difficultés</a:t>
                      </a:r>
                    </a:p>
                    <a:p>
                      <a:pPr marL="0" marR="0">
                        <a:lnSpc>
                          <a:spcPct val="150000"/>
                        </a:lnSpc>
                        <a:spcBef>
                          <a:spcPts val="0"/>
                        </a:spcBef>
                        <a:spcAft>
                          <a:spcPts val="0"/>
                        </a:spcAft>
                      </a:pPr>
                      <a:r>
                        <a:rPr lang="fr-FR" sz="1600" dirty="0" smtClean="0">
                          <a:effectLst/>
                          <a:latin typeface="+mn-lt"/>
                        </a:rPr>
                        <a:t>d.	N’y parvient pas du tout </a:t>
                      </a:r>
                    </a:p>
                  </a:txBody>
                  <a:tcPr marL="68580" marR="68580" marT="0" marB="0"/>
                </a:tc>
                <a:extLst>
                  <a:ext uri="{0D108BD9-81ED-4DB2-BD59-A6C34878D82A}">
                    <a16:rowId xmlns:a16="http://schemas.microsoft.com/office/drawing/2014/main" xmlns="" val="3849236943"/>
                  </a:ext>
                </a:extLst>
              </a:tr>
            </a:tbl>
          </a:graphicData>
        </a:graphic>
      </p:graphicFrame>
    </p:spTree>
    <p:extLst>
      <p:ext uri="{BB962C8B-B14F-4D97-AF65-F5344CB8AC3E}">
        <p14:creationId xmlns:p14="http://schemas.microsoft.com/office/powerpoint/2010/main" val="2765612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n-GB" dirty="0" smtClean="0"/>
              <a:t>Et </a:t>
            </a:r>
            <a:r>
              <a:rPr lang="en-GB" dirty="0" err="1" smtClean="0"/>
              <a:t>ensuite</a:t>
            </a:r>
            <a:r>
              <a:rPr lang="en-GB" dirty="0" smtClean="0"/>
              <a:t>?</a:t>
            </a:r>
            <a:endParaRPr lang="en-GB" dirty="0"/>
          </a:p>
        </p:txBody>
      </p:sp>
      <p:graphicFrame>
        <p:nvGraphicFramePr>
          <p:cNvPr id="5" name="Table 4">
            <a:extLst>
              <a:ext uri="{FF2B5EF4-FFF2-40B4-BE49-F238E27FC236}">
                <a16:creationId xmlns:a16="http://schemas.microsoft.com/office/drawing/2014/main" xmlns="" id="{DF8943B2-07F4-4BEB-A29F-14537896D1A9}"/>
              </a:ext>
            </a:extLst>
          </p:cNvPr>
          <p:cNvGraphicFramePr>
            <a:graphicFrameLocks noGrp="1"/>
          </p:cNvGraphicFramePr>
          <p:nvPr>
            <p:extLst>
              <p:ext uri="{D42A27DB-BD31-4B8C-83A1-F6EECF244321}">
                <p14:modId xmlns:p14="http://schemas.microsoft.com/office/powerpoint/2010/main" val="1365521152"/>
              </p:ext>
            </p:extLst>
          </p:nvPr>
        </p:nvGraphicFramePr>
        <p:xfrm>
          <a:off x="521549" y="2033844"/>
          <a:ext cx="7830871" cy="3285365"/>
        </p:xfrm>
        <a:graphic>
          <a:graphicData uri="http://schemas.openxmlformats.org/drawingml/2006/table">
            <a:tbl>
              <a:tblPr firstRow="1" firstCol="1" bandRow="1">
                <a:tableStyleId>{5C22544A-7EE6-4342-B048-85BDC9FD1C3A}</a:tableStyleId>
              </a:tblPr>
              <a:tblGrid>
                <a:gridCol w="7830871">
                  <a:extLst>
                    <a:ext uri="{9D8B030D-6E8A-4147-A177-3AD203B41FA5}">
                      <a16:colId xmlns:a16="http://schemas.microsoft.com/office/drawing/2014/main" xmlns="" val="4281454512"/>
                    </a:ext>
                  </a:extLst>
                </a:gridCol>
              </a:tblGrid>
              <a:tr h="1558245">
                <a:tc>
                  <a:txBody>
                    <a:bodyPr/>
                    <a:lstStyle/>
                    <a:p>
                      <a:pPr marL="0" marR="0">
                        <a:lnSpc>
                          <a:spcPct val="150000"/>
                        </a:lnSpc>
                        <a:spcBef>
                          <a:spcPts val="0"/>
                        </a:spcBef>
                        <a:spcAft>
                          <a:spcPts val="0"/>
                        </a:spcAft>
                      </a:pPr>
                      <a:r>
                        <a:rPr lang="en-GB" sz="1800" b="1" dirty="0" err="1" smtClean="0">
                          <a:effectLst/>
                        </a:rPr>
                        <a:t>Etape</a:t>
                      </a:r>
                      <a:r>
                        <a:rPr lang="en-GB" sz="1800" b="1" dirty="0" smtClean="0">
                          <a:effectLst/>
                        </a:rPr>
                        <a:t> </a:t>
                      </a:r>
                      <a:r>
                        <a:rPr lang="en-GB" sz="1800" b="1" dirty="0">
                          <a:effectLst/>
                        </a:rPr>
                        <a:t>5: </a:t>
                      </a:r>
                    </a:p>
                    <a:p>
                      <a:pPr marL="0" marR="0">
                        <a:lnSpc>
                          <a:spcPct val="150000"/>
                        </a:lnSpc>
                        <a:spcBef>
                          <a:spcPts val="0"/>
                        </a:spcBef>
                        <a:spcAft>
                          <a:spcPts val="0"/>
                        </a:spcAft>
                      </a:pPr>
                      <a:r>
                        <a:rPr lang="fr-FR" sz="1800" b="0" dirty="0" smtClean="0">
                          <a:effectLst/>
                        </a:rPr>
                        <a:t>Attendez la réponse et cochez ou encercler la réponse fournie</a:t>
                      </a:r>
                      <a:endParaRPr lang="en-US" sz="1800" b="0" dirty="0">
                        <a:effectLst/>
                        <a:latin typeface="Verdana" panose="020B0604030504040204" pitchFamily="34" charset="0"/>
                        <a:ea typeface="Calibri" panose="020F0502020204030204" pitchFamily="34" charset="0"/>
                        <a:cs typeface="Times New Roman" panose="02020603050405020304" pitchFamily="18" charset="0"/>
                      </a:endParaRPr>
                    </a:p>
                  </a:txBody>
                  <a:tcPr marL="65320" marR="65320" marT="0" marB="0"/>
                </a:tc>
                <a:extLst>
                  <a:ext uri="{0D108BD9-81ED-4DB2-BD59-A6C34878D82A}">
                    <a16:rowId xmlns:a16="http://schemas.microsoft.com/office/drawing/2014/main" xmlns="" val="4165614859"/>
                  </a:ext>
                </a:extLst>
              </a:tr>
              <a:tr h="1727120">
                <a:tc>
                  <a:txBody>
                    <a:bodyPr/>
                    <a:lstStyle/>
                    <a:p>
                      <a:pPr marL="0" marR="0">
                        <a:lnSpc>
                          <a:spcPct val="150000"/>
                        </a:lnSpc>
                        <a:spcBef>
                          <a:spcPts val="0"/>
                        </a:spcBef>
                        <a:spcAft>
                          <a:spcPts val="0"/>
                        </a:spcAft>
                      </a:pPr>
                      <a:r>
                        <a:rPr lang="en-GB" sz="1800" b="1" dirty="0" err="1" smtClean="0">
                          <a:effectLst/>
                        </a:rPr>
                        <a:t>Etape</a:t>
                      </a:r>
                      <a:r>
                        <a:rPr lang="en-GB" sz="1800" b="1" dirty="0" smtClean="0">
                          <a:effectLst/>
                        </a:rPr>
                        <a:t> </a:t>
                      </a:r>
                      <a:r>
                        <a:rPr lang="en-GB" sz="1800" b="1" dirty="0">
                          <a:effectLst/>
                        </a:rPr>
                        <a:t>6: </a:t>
                      </a:r>
                    </a:p>
                    <a:p>
                      <a:pPr marL="0" marR="0">
                        <a:lnSpc>
                          <a:spcPct val="150000"/>
                        </a:lnSpc>
                        <a:spcBef>
                          <a:spcPts val="0"/>
                        </a:spcBef>
                        <a:spcAft>
                          <a:spcPts val="0"/>
                        </a:spcAft>
                      </a:pPr>
                      <a:r>
                        <a:rPr lang="fr-FR" sz="1800" b="0" dirty="0" smtClean="0">
                          <a:effectLst/>
                        </a:rPr>
                        <a:t>Répétez les étapes 2 à 5 pour les questions suivantes.</a:t>
                      </a:r>
                      <a:endParaRPr lang="en-US" sz="1800" b="0" dirty="0">
                        <a:effectLst/>
                        <a:latin typeface="Verdana" panose="020B0604030504040204" pitchFamily="34" charset="0"/>
                        <a:ea typeface="Calibri" panose="020F0502020204030204" pitchFamily="34" charset="0"/>
                        <a:cs typeface="Times New Roman" panose="02020603050405020304" pitchFamily="18" charset="0"/>
                      </a:endParaRPr>
                    </a:p>
                  </a:txBody>
                  <a:tcPr marL="65320" marR="65320" marT="0" marB="0"/>
                </a:tc>
                <a:extLst>
                  <a:ext uri="{0D108BD9-81ED-4DB2-BD59-A6C34878D82A}">
                    <a16:rowId xmlns:a16="http://schemas.microsoft.com/office/drawing/2014/main" xmlns="" val="2726839859"/>
                  </a:ext>
                </a:extLst>
              </a:tr>
            </a:tbl>
          </a:graphicData>
        </a:graphic>
      </p:graphicFrame>
    </p:spTree>
    <p:extLst>
      <p:ext uri="{BB962C8B-B14F-4D97-AF65-F5344CB8AC3E}">
        <p14:creationId xmlns:p14="http://schemas.microsoft.com/office/powerpoint/2010/main" val="2820853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HI_Template">
  <a:themeElements>
    <a:clrScheme name="HI_Colors">
      <a:dk1>
        <a:srgbClr val="0077C8"/>
      </a:dk1>
      <a:lt1>
        <a:srgbClr val="FFFFFF"/>
      </a:lt1>
      <a:dk2>
        <a:srgbClr val="0077C8"/>
      </a:dk2>
      <a:lt2>
        <a:srgbClr val="FFFFFF"/>
      </a:lt2>
      <a:accent1>
        <a:srgbClr val="5BC2E7"/>
      </a:accent1>
      <a:accent2>
        <a:srgbClr val="06038D"/>
      </a:accent2>
      <a:accent3>
        <a:srgbClr val="EFC7A1"/>
      </a:accent3>
      <a:accent4>
        <a:srgbClr val="FFD100"/>
      </a:accent4>
      <a:accent5>
        <a:srgbClr val="E35205"/>
      </a:accent5>
      <a:accent6>
        <a:srgbClr val="6A2A5B"/>
      </a:accent6>
      <a:hlink>
        <a:srgbClr val="0077C8"/>
      </a:hlink>
      <a:folHlink>
        <a:srgbClr val="06038D"/>
      </a:folHlink>
    </a:clrScheme>
    <a:fontScheme name="Personnalisé 1">
      <a:majorFont>
        <a:latin typeface="Nunito"/>
        <a:ea typeface=""/>
        <a:cs typeface=""/>
      </a:majorFont>
      <a:minorFont>
        <a:latin typeface="Nuni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4941</TotalTime>
  <Words>1668</Words>
  <Application>Microsoft Office PowerPoint</Application>
  <PresentationFormat>On-screen Show (4:3)</PresentationFormat>
  <Paragraphs>229</Paragraphs>
  <Slides>19</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Nunito</vt:lpstr>
      <vt:lpstr>Calibri Light</vt:lpstr>
      <vt:lpstr>Times New Roman</vt:lpstr>
      <vt:lpstr>Calibri</vt:lpstr>
      <vt:lpstr>Verdana</vt:lpstr>
      <vt:lpstr>Symbol</vt:lpstr>
      <vt:lpstr>HI_Template</vt:lpstr>
      <vt:lpstr>PowerPoint Presentation</vt:lpstr>
      <vt:lpstr>Objectifs de la session </vt:lpstr>
      <vt:lpstr>Les données sur le handicap </vt:lpstr>
      <vt:lpstr>Données sur le handicap </vt:lpstr>
      <vt:lpstr>Qu'est-ce qui influence les données?</vt:lpstr>
      <vt:lpstr>Pourquoi les questions du WG?</vt:lpstr>
      <vt:lpstr>PowerPoint Presentation</vt:lpstr>
      <vt:lpstr>Comment les utiliser? </vt:lpstr>
      <vt:lpstr>Et ensuite?</vt:lpstr>
      <vt:lpstr>Quelques conseils </vt:lpstr>
      <vt:lpstr>Quelques consignes </vt:lpstr>
      <vt:lpstr>Quelques règles </vt:lpstr>
      <vt:lpstr>Quelques règles </vt:lpstr>
      <vt:lpstr>Comment faire pour…?</vt:lpstr>
      <vt:lpstr>Challenges</vt:lpstr>
      <vt:lpstr>Comment poser les question </vt:lpstr>
      <vt:lpstr>Comment poser les questions</vt:lpstr>
      <vt:lpstr>Questions conditionnelles pour le MFE</vt:lpstr>
      <vt:lpstr>Différences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HI-Powerpoint_template</dc:title>
  <dc:creator>Benjamin GREMILLON</dc:creator>
  <cp:lastModifiedBy>Coline Morin</cp:lastModifiedBy>
  <cp:revision>361</cp:revision>
  <cp:lastPrinted>2017-09-25T09:02:22Z</cp:lastPrinted>
  <dcterms:created xsi:type="dcterms:W3CDTF">2017-09-04T09:36:55Z</dcterms:created>
  <dcterms:modified xsi:type="dcterms:W3CDTF">2019-02-12T10:49:45Z</dcterms:modified>
</cp:coreProperties>
</file>