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1"/>
  </p:sldMasterIdLst>
  <p:notesMasterIdLst>
    <p:notesMasterId r:id="rId18"/>
  </p:notesMasterIdLst>
  <p:handoutMasterIdLst>
    <p:handoutMasterId r:id="rId19"/>
  </p:handoutMasterIdLst>
  <p:sldIdLst>
    <p:sldId id="256" r:id="rId2"/>
    <p:sldId id="286" r:id="rId3"/>
    <p:sldId id="340" r:id="rId4"/>
    <p:sldId id="386" r:id="rId5"/>
    <p:sldId id="388" r:id="rId6"/>
    <p:sldId id="297" r:id="rId7"/>
    <p:sldId id="393" r:id="rId8"/>
    <p:sldId id="338" r:id="rId9"/>
    <p:sldId id="339" r:id="rId10"/>
    <p:sldId id="387" r:id="rId11"/>
    <p:sldId id="369" r:id="rId12"/>
    <p:sldId id="389" r:id="rId13"/>
    <p:sldId id="390" r:id="rId14"/>
    <p:sldId id="391" r:id="rId15"/>
    <p:sldId id="392" r:id="rId16"/>
    <p:sldId id="385" r:id="rId17"/>
  </p:sldIdLst>
  <p:sldSz cx="9144000" cy="6858000" type="screen4x3"/>
  <p:notesSz cx="9926638" cy="6797675"/>
  <p:embeddedFontLst>
    <p:embeddedFont>
      <p:font typeface="Nunito" panose="00000500000000000000" pitchFamily="2" charset="0"/>
      <p:regular r:id="rId20"/>
      <p:bold r:id="rId21"/>
      <p:italic r:id="rId22"/>
      <p:boldItalic r:id="rId23"/>
    </p:embeddedFont>
    <p:embeddedFont>
      <p:font typeface="Calibri" panose="020F0502020204030204" pitchFamily="34" charset="0"/>
      <p:regular r:id="rId24"/>
      <p:bold r:id="rId25"/>
      <p:italic r:id="rId26"/>
      <p:boldItalic r:id="rId27"/>
    </p:embeddedFont>
  </p:embeddedFontLst>
  <p:defaultText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40">
          <p15:clr>
            <a:srgbClr val="A4A3A4"/>
          </p15:clr>
        </p15:guide>
        <p15:guide id="2" orient="horz" pos="4422">
          <p15:clr>
            <a:srgbClr val="A4A3A4"/>
          </p15:clr>
        </p15:guide>
        <p15:guide id="3" pos="3368">
          <p15:clr>
            <a:srgbClr val="A4A3A4"/>
          </p15:clr>
        </p15:guide>
        <p15:guide id="4" pos="5636">
          <p15:clr>
            <a:srgbClr val="A4A3A4"/>
          </p15:clr>
        </p15:guide>
        <p15:guide id="5" pos="6373">
          <p15:clr>
            <a:srgbClr val="A4A3A4"/>
          </p15:clr>
        </p15:guide>
        <p15:guide id="6" pos="363">
          <p15:clr>
            <a:srgbClr val="A4A3A4"/>
          </p15:clr>
        </p15:guide>
        <p15:guide id="7" pos="1667">
          <p15:clr>
            <a:srgbClr val="A4A3A4"/>
          </p15:clr>
        </p15:guide>
        <p15:guide id="8" orient="horz" pos="308">
          <p15:clr>
            <a:srgbClr val="A4A3A4"/>
          </p15:clr>
        </p15:guide>
        <p15:guide id="9" orient="horz" pos="4011">
          <p15:clr>
            <a:srgbClr val="A4A3A4"/>
          </p15:clr>
        </p15:guide>
        <p15:guide id="10" pos="2880">
          <p15:clr>
            <a:srgbClr val="A4A3A4"/>
          </p15:clr>
        </p15:guide>
        <p15:guide id="11" pos="4819">
          <p15:clr>
            <a:srgbClr val="A4A3A4"/>
          </p15:clr>
        </p15:guide>
        <p15:guide id="12" pos="5450">
          <p15:clr>
            <a:srgbClr val="A4A3A4"/>
          </p15:clr>
        </p15:guide>
        <p15:guide id="13" pos="310">
          <p15:clr>
            <a:srgbClr val="A4A3A4"/>
          </p15:clr>
        </p15:guide>
        <p15:guide id="14" pos="1425">
          <p15:clr>
            <a:srgbClr val="A4A3A4"/>
          </p15:clr>
        </p15:guide>
      </p15:sldGuideLst>
    </p:ext>
    <p:ext uri="{2D200454-40CA-4A62-9FC3-DE9A4176ACB9}">
      <p15:notesGuideLst xmlns="" xmlns:p15="http://schemas.microsoft.com/office/powerpoint/2012/main">
        <p15:guide id="1" orient="horz" pos="2141">
          <p15:clr>
            <a:srgbClr val="A4A3A4"/>
          </p15:clr>
        </p15:guide>
        <p15:guide id="2" pos="31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A2A5B"/>
    <a:srgbClr val="E35205"/>
    <a:srgbClr val="0077C8"/>
    <a:srgbClr val="06038D"/>
    <a:srgbClr val="004F71"/>
    <a:srgbClr val="FF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48" autoAdjust="0"/>
    <p:restoredTop sz="79664" autoAdjust="0"/>
  </p:normalViewPr>
  <p:slideViewPr>
    <p:cSldViewPr>
      <p:cViewPr varScale="1">
        <p:scale>
          <a:sx n="58" d="100"/>
          <a:sy n="58" d="100"/>
        </p:scale>
        <p:origin x="-1482" y="-84"/>
      </p:cViewPr>
      <p:guideLst>
        <p:guide orient="horz" pos="340"/>
        <p:guide orient="horz" pos="4422"/>
        <p:guide orient="horz" pos="308"/>
        <p:guide orient="horz" pos="4011"/>
        <p:guide pos="3368"/>
        <p:guide pos="5636"/>
        <p:guide pos="6373"/>
        <p:guide pos="363"/>
        <p:guide pos="1667"/>
        <p:guide pos="2880"/>
        <p:guide pos="4819"/>
        <p:guide pos="5450"/>
        <p:guide pos="310"/>
        <p:guide pos="142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15" d="100"/>
          <a:sy n="115" d="100"/>
        </p:scale>
        <p:origin x="-2094" y="-102"/>
      </p:cViewPr>
      <p:guideLst>
        <p:guide orient="horz" pos="2141"/>
        <p:guide pos="3127"/>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handoutMaster" Target="handoutMasters/handoutMaster1.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kaykroyd\Dropbox\Work\Analysis%20and%20learning\2.%20Learning%20materials\3.%20Learning%20pack%20development\2.%20e-Learning\Lesson%201\Resources\Image%201%20Graph%20of%20mortality%20rates_Japan%2020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pivotSource>
    <c:name>[Image 1 Graph of mortality rates_Japan 2011.xlsx]Feuil4!Tableau croisé dynamique1</c:name>
    <c:fmtId val="-1"/>
  </c:pivotSource>
  <c:chart>
    <c:autoTitleDeleted val="1"/>
    <c:pivotFmts>
      <c:pivotFmt>
        <c:idx val="0"/>
        <c:marker>
          <c:symbol val="none"/>
        </c:marker>
      </c:pivotFmt>
      <c:pivotFmt>
        <c:idx val="1"/>
        <c:marker>
          <c:symbol val="none"/>
        </c:marker>
      </c:pivotFmt>
      <c:pivotFmt>
        <c:idx val="2"/>
        <c:marker>
          <c:symbol val="none"/>
        </c:marker>
      </c:pivotFmt>
      <c:pivotFmt>
        <c:idx val="3"/>
        <c:marker>
          <c:symbol val="none"/>
        </c:marker>
      </c:pivotFmt>
      <c:pivotFmt>
        <c:idx val="4"/>
        <c:marker>
          <c:symbol val="none"/>
        </c:marker>
      </c:pivotFmt>
      <c:pivotFmt>
        <c:idx val="5"/>
        <c:marker>
          <c:symbol val="none"/>
        </c:marker>
      </c:pivotFmt>
    </c:pivotFmts>
    <c:plotArea>
      <c:layout/>
      <c:barChart>
        <c:barDir val="col"/>
        <c:grouping val="clustered"/>
        <c:varyColors val="0"/>
        <c:ser>
          <c:idx val="0"/>
          <c:order val="0"/>
          <c:tx>
            <c:strRef>
              <c:f>Feuil4!$B$3</c:f>
              <c:strCache>
                <c:ptCount val="1"/>
                <c:pt idx="0">
                  <c:v>Mortality % persons with disabilities</c:v>
                </c:pt>
              </c:strCache>
            </c:strRef>
          </c:tx>
          <c:invertIfNegative val="0"/>
          <c:cat>
            <c:strRef>
              <c:f>Feuil4!$A$4:$A$7</c:f>
              <c:strCache>
                <c:ptCount val="3"/>
                <c:pt idx="0">
                  <c:v>Fukushima</c:v>
                </c:pt>
                <c:pt idx="1">
                  <c:v>Iwate</c:v>
                </c:pt>
                <c:pt idx="2">
                  <c:v>Miyagi</c:v>
                </c:pt>
              </c:strCache>
            </c:strRef>
          </c:cat>
          <c:val>
            <c:numRef>
              <c:f>Feuil4!$B$4:$B$7</c:f>
              <c:numCache>
                <c:formatCode>General</c:formatCode>
                <c:ptCount val="3"/>
                <c:pt idx="0">
                  <c:v>0.4</c:v>
                </c:pt>
                <c:pt idx="1">
                  <c:v>3.3</c:v>
                </c:pt>
                <c:pt idx="2">
                  <c:v>1.6</c:v>
                </c:pt>
              </c:numCache>
            </c:numRef>
          </c:val>
        </c:ser>
        <c:ser>
          <c:idx val="1"/>
          <c:order val="1"/>
          <c:tx>
            <c:strRef>
              <c:f>Feuil4!$C$3</c:f>
              <c:strCache>
                <c:ptCount val="1"/>
                <c:pt idx="0">
                  <c:v>Mortality % for population</c:v>
                </c:pt>
              </c:strCache>
            </c:strRef>
          </c:tx>
          <c:invertIfNegative val="0"/>
          <c:cat>
            <c:strRef>
              <c:f>Feuil4!$A$4:$A$7</c:f>
              <c:strCache>
                <c:ptCount val="3"/>
                <c:pt idx="0">
                  <c:v>Fukushima</c:v>
                </c:pt>
                <c:pt idx="1">
                  <c:v>Iwate</c:v>
                </c:pt>
                <c:pt idx="2">
                  <c:v>Miyagi</c:v>
                </c:pt>
              </c:strCache>
            </c:strRef>
          </c:cat>
          <c:val>
            <c:numRef>
              <c:f>Feuil4!$C$4:$C$7</c:f>
              <c:numCache>
                <c:formatCode>General</c:formatCode>
                <c:ptCount val="3"/>
                <c:pt idx="0">
                  <c:v>0.5</c:v>
                </c:pt>
                <c:pt idx="1">
                  <c:v>2.2000000000000002</c:v>
                </c:pt>
                <c:pt idx="2">
                  <c:v>0.6</c:v>
                </c:pt>
              </c:numCache>
            </c:numRef>
          </c:val>
        </c:ser>
        <c:dLbls>
          <c:showLegendKey val="0"/>
          <c:showVal val="0"/>
          <c:showCatName val="0"/>
          <c:showSerName val="0"/>
          <c:showPercent val="0"/>
          <c:showBubbleSize val="0"/>
        </c:dLbls>
        <c:gapWidth val="150"/>
        <c:axId val="91114112"/>
        <c:axId val="91128576"/>
      </c:barChart>
      <c:catAx>
        <c:axId val="91114112"/>
        <c:scaling>
          <c:orientation val="minMax"/>
        </c:scaling>
        <c:delete val="0"/>
        <c:axPos val="b"/>
        <c:title>
          <c:tx>
            <c:rich>
              <a:bodyPr/>
              <a:lstStyle/>
              <a:p>
                <a:pPr>
                  <a:defRPr/>
                </a:pPr>
                <a:r>
                  <a:rPr lang="fr-FR"/>
                  <a:t>S</a:t>
                </a:r>
                <a:r>
                  <a:rPr lang="fr-FR" sz="1000" b="1" i="0" u="none" strike="noStrike" baseline="0">
                    <a:effectLst/>
                  </a:rPr>
                  <a:t>é</a:t>
                </a:r>
                <a:r>
                  <a:rPr lang="fr-FR"/>
                  <a:t>lection de pr</a:t>
                </a:r>
                <a:r>
                  <a:rPr lang="fr-FR" sz="1000" b="1" i="0" u="none" strike="noStrike" baseline="0">
                    <a:effectLst/>
                  </a:rPr>
                  <a:t>é</a:t>
                </a:r>
                <a:r>
                  <a:rPr lang="fr-FR"/>
                  <a:t>fectures affect</a:t>
                </a:r>
                <a:r>
                  <a:rPr lang="fr-FR" sz="1000" b="1" i="0" u="none" strike="noStrike" baseline="0">
                    <a:effectLst/>
                  </a:rPr>
                  <a:t>é</a:t>
                </a:r>
                <a:r>
                  <a:rPr lang="fr-FR"/>
                  <a:t>es par le s</a:t>
                </a:r>
                <a:r>
                  <a:rPr lang="fr-FR" sz="1000" b="1" i="0" u="none" strike="noStrike" baseline="0">
                    <a:effectLst/>
                  </a:rPr>
                  <a:t>é</a:t>
                </a:r>
                <a:r>
                  <a:rPr lang="fr-FR"/>
                  <a:t>isme</a:t>
                </a:r>
              </a:p>
            </c:rich>
          </c:tx>
          <c:layout/>
          <c:overlay val="0"/>
        </c:title>
        <c:majorTickMark val="out"/>
        <c:minorTickMark val="none"/>
        <c:tickLblPos val="nextTo"/>
        <c:crossAx val="91128576"/>
        <c:crosses val="autoZero"/>
        <c:auto val="1"/>
        <c:lblAlgn val="ctr"/>
        <c:lblOffset val="100"/>
        <c:noMultiLvlLbl val="0"/>
      </c:catAx>
      <c:valAx>
        <c:axId val="91128576"/>
        <c:scaling>
          <c:orientation val="minMax"/>
        </c:scaling>
        <c:delete val="0"/>
        <c:axPos val="l"/>
        <c:majorGridlines/>
        <c:title>
          <c:tx>
            <c:rich>
              <a:bodyPr rot="-5400000" vert="horz"/>
              <a:lstStyle/>
              <a:p>
                <a:pPr>
                  <a:defRPr/>
                </a:pPr>
                <a:r>
                  <a:rPr lang="fr-FR"/>
                  <a:t>Pourcentage %</a:t>
                </a:r>
              </a:p>
            </c:rich>
          </c:tx>
          <c:layout/>
          <c:overlay val="0"/>
        </c:title>
        <c:numFmt formatCode="General" sourceLinked="1"/>
        <c:majorTickMark val="out"/>
        <c:minorTickMark val="none"/>
        <c:tickLblPos val="nextTo"/>
        <c:crossAx val="91114112"/>
        <c:crosses val="autoZero"/>
        <c:crossBetween val="between"/>
      </c:valAx>
    </c:plotArea>
    <c:legend>
      <c:legendPos val="r"/>
      <c:layout>
        <c:manualLayout>
          <c:xMode val="edge"/>
          <c:yMode val="edge"/>
          <c:x val="0.69098673307929248"/>
          <c:y val="0.51518420760785189"/>
          <c:w val="0.29712266049977998"/>
          <c:h val="0.22681072760641763"/>
        </c:manualLayout>
      </c:layout>
      <c:overlay val="0"/>
      <c:txPr>
        <a:bodyPr/>
        <a:lstStyle/>
        <a:p>
          <a:pPr>
            <a:defRPr baseline="0"/>
          </a:pPr>
          <a:endParaRPr lang="fr-FR"/>
        </a:p>
      </c:txPr>
    </c:legend>
    <c:plotVisOnly val="1"/>
    <c:dispBlanksAs val="gap"/>
    <c:showDLblsOverMax val="0"/>
  </c:chart>
  <c:externalData r:id="rId1">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5623372" y="0"/>
            <a:ext cx="4301543" cy="339884"/>
          </a:xfrm>
          <a:prstGeom prst="rect">
            <a:avLst/>
          </a:prstGeom>
        </p:spPr>
        <p:txBody>
          <a:bodyPr vert="horz" lIns="91440" tIns="45720" rIns="91440" bIns="45720" rtlCol="0"/>
          <a:lstStyle>
            <a:lvl1pPr algn="r">
              <a:defRPr sz="1200"/>
            </a:lvl1pPr>
          </a:lstStyle>
          <a:p>
            <a:r>
              <a:rPr lang="fr-FR" dirty="0"/>
              <a:t>11/10/2017</a:t>
            </a:r>
          </a:p>
        </p:txBody>
      </p:sp>
      <p:sp>
        <p:nvSpPr>
          <p:cNvPr id="4" name="Espace réservé du pied de page 3"/>
          <p:cNvSpPr>
            <a:spLocks noGrp="1"/>
          </p:cNvSpPr>
          <p:nvPr>
            <p:ph type="ftr" sz="quarter" idx="2"/>
          </p:nvPr>
        </p:nvSpPr>
        <p:spPr>
          <a:xfrm>
            <a:off x="0" y="6456218"/>
            <a:ext cx="4301543" cy="339884"/>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5623372" y="6456218"/>
            <a:ext cx="4301543" cy="339884"/>
          </a:xfrm>
          <a:prstGeom prst="rect">
            <a:avLst/>
          </a:prstGeom>
        </p:spPr>
        <p:txBody>
          <a:bodyPr vert="horz" lIns="91440" tIns="45720" rIns="91440" bIns="45720" rtlCol="0" anchor="b"/>
          <a:lstStyle>
            <a:lvl1pPr algn="r">
              <a:defRPr sz="1200"/>
            </a:lvl1pPr>
          </a:lstStyle>
          <a:p>
            <a:fld id="{7543D494-0510-47A6-B0E8-69AC03514288}" type="slidenum">
              <a:rPr lang="fr-FR" smtClean="0"/>
              <a:t>‹N°›</a:t>
            </a:fld>
            <a:endParaRPr lang="fr-FR" dirty="0"/>
          </a:p>
        </p:txBody>
      </p:sp>
    </p:spTree>
    <p:extLst>
      <p:ext uri="{BB962C8B-B14F-4D97-AF65-F5344CB8AC3E}">
        <p14:creationId xmlns:p14="http://schemas.microsoft.com/office/powerpoint/2010/main" val="313362705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r>
              <a:rPr lang="fr-FR" dirty="0"/>
              <a:t>11/10/2017</a:t>
            </a:r>
          </a:p>
        </p:txBody>
      </p:sp>
      <p:sp>
        <p:nvSpPr>
          <p:cNvPr id="4" name="Espace réservé de l'image des diapositives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4CBAD79C-50AF-4863-A14D-D66C5EDC72C1}" type="slidenum">
              <a:rPr lang="fr-FR" smtClean="0"/>
              <a:t>‹N°›</a:t>
            </a:fld>
            <a:endParaRPr lang="fr-FR" dirty="0"/>
          </a:p>
        </p:txBody>
      </p:sp>
    </p:spTree>
    <p:extLst>
      <p:ext uri="{BB962C8B-B14F-4D97-AF65-F5344CB8AC3E}">
        <p14:creationId xmlns:p14="http://schemas.microsoft.com/office/powerpoint/2010/main" val="3494344257"/>
      </p:ext>
    </p:extLst>
  </p:cSld>
  <p:clrMap bg1="lt1" tx1="dk1" bg2="lt2" tx2="dk2" accent1="accent1" accent2="accent2" accent3="accent3" accent4="accent4" accent5="accent5" accent6="accent6" hlink="hlink" folHlink="folHlink"/>
  <p:hf hdr="0" ftr="0"/>
  <p:notesStyle>
    <a:lvl1pPr marL="0" algn="l" defTabSz="778593" rtl="0" eaLnBrk="1" latinLnBrk="0" hangingPunct="1">
      <a:defRPr sz="1000" kern="1200">
        <a:solidFill>
          <a:schemeClr val="tx1"/>
        </a:solidFill>
        <a:latin typeface="+mn-lt"/>
        <a:ea typeface="+mn-ea"/>
        <a:cs typeface="+mn-cs"/>
      </a:defRPr>
    </a:lvl1pPr>
    <a:lvl2pPr marL="389296" algn="l" defTabSz="778593" rtl="0" eaLnBrk="1" latinLnBrk="0" hangingPunct="1">
      <a:defRPr sz="1000" kern="1200">
        <a:solidFill>
          <a:schemeClr val="tx1"/>
        </a:solidFill>
        <a:latin typeface="+mn-lt"/>
        <a:ea typeface="+mn-ea"/>
        <a:cs typeface="+mn-cs"/>
      </a:defRPr>
    </a:lvl2pPr>
    <a:lvl3pPr marL="778593" algn="l" defTabSz="778593" rtl="0" eaLnBrk="1" latinLnBrk="0" hangingPunct="1">
      <a:defRPr sz="1000" kern="1200">
        <a:solidFill>
          <a:schemeClr val="tx1"/>
        </a:solidFill>
        <a:latin typeface="+mn-lt"/>
        <a:ea typeface="+mn-ea"/>
        <a:cs typeface="+mn-cs"/>
      </a:defRPr>
    </a:lvl3pPr>
    <a:lvl4pPr marL="1167889" algn="l" defTabSz="778593" rtl="0" eaLnBrk="1" latinLnBrk="0" hangingPunct="1">
      <a:defRPr sz="1000" kern="1200">
        <a:solidFill>
          <a:schemeClr val="tx1"/>
        </a:solidFill>
        <a:latin typeface="+mn-lt"/>
        <a:ea typeface="+mn-ea"/>
        <a:cs typeface="+mn-cs"/>
      </a:defRPr>
    </a:lvl4pPr>
    <a:lvl5pPr marL="1557185" algn="l" defTabSz="778593" rtl="0" eaLnBrk="1" latinLnBrk="0" hangingPunct="1">
      <a:defRPr sz="1000" kern="1200">
        <a:solidFill>
          <a:schemeClr val="tx1"/>
        </a:solidFill>
        <a:latin typeface="+mn-lt"/>
        <a:ea typeface="+mn-ea"/>
        <a:cs typeface="+mn-cs"/>
      </a:defRPr>
    </a:lvl5pPr>
    <a:lvl6pPr marL="1946483" algn="l" defTabSz="778593" rtl="0" eaLnBrk="1" latinLnBrk="0" hangingPunct="1">
      <a:defRPr sz="1000" kern="1200">
        <a:solidFill>
          <a:schemeClr val="tx1"/>
        </a:solidFill>
        <a:latin typeface="+mn-lt"/>
        <a:ea typeface="+mn-ea"/>
        <a:cs typeface="+mn-cs"/>
      </a:defRPr>
    </a:lvl6pPr>
    <a:lvl7pPr marL="2335780" algn="l" defTabSz="778593" rtl="0" eaLnBrk="1" latinLnBrk="0" hangingPunct="1">
      <a:defRPr sz="1000" kern="1200">
        <a:solidFill>
          <a:schemeClr val="tx1"/>
        </a:solidFill>
        <a:latin typeface="+mn-lt"/>
        <a:ea typeface="+mn-ea"/>
        <a:cs typeface="+mn-cs"/>
      </a:defRPr>
    </a:lvl7pPr>
    <a:lvl8pPr marL="2725074" algn="l" defTabSz="778593" rtl="0" eaLnBrk="1" latinLnBrk="0" hangingPunct="1">
      <a:defRPr sz="1000" kern="1200">
        <a:solidFill>
          <a:schemeClr val="tx1"/>
        </a:solidFill>
        <a:latin typeface="+mn-lt"/>
        <a:ea typeface="+mn-ea"/>
        <a:cs typeface="+mn-cs"/>
      </a:defRPr>
    </a:lvl8pPr>
    <a:lvl9pPr marL="3114369" algn="l" defTabSz="77859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3900" y="509588"/>
            <a:ext cx="3398838" cy="2549525"/>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dirty="0"/>
              <a:t>11/10/2017</a:t>
            </a:r>
          </a:p>
        </p:txBody>
      </p:sp>
      <p:sp>
        <p:nvSpPr>
          <p:cNvPr id="5" name="Slide Number Placeholder 4"/>
          <p:cNvSpPr>
            <a:spLocks noGrp="1"/>
          </p:cNvSpPr>
          <p:nvPr>
            <p:ph type="sldNum" sz="quarter" idx="11"/>
          </p:nvPr>
        </p:nvSpPr>
        <p:spPr/>
        <p:txBody>
          <a:bodyPr/>
          <a:lstStyle/>
          <a:p>
            <a:fld id="{4CBAD79C-50AF-4863-A14D-D66C5EDC72C1}" type="slidenum">
              <a:rPr lang="fr-FR" smtClean="0"/>
              <a:t>1</a:t>
            </a:fld>
            <a:endParaRPr lang="fr-FR" dirty="0"/>
          </a:p>
        </p:txBody>
      </p:sp>
    </p:spTree>
    <p:extLst>
      <p:ext uri="{BB962C8B-B14F-4D97-AF65-F5344CB8AC3E}">
        <p14:creationId xmlns:p14="http://schemas.microsoft.com/office/powerpoint/2010/main" val="1484084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13</a:t>
            </a:fld>
            <a:endParaRPr lang="fr-FR" dirty="0"/>
          </a:p>
        </p:txBody>
      </p:sp>
    </p:spTree>
    <p:extLst>
      <p:ext uri="{BB962C8B-B14F-4D97-AF65-F5344CB8AC3E}">
        <p14:creationId xmlns:p14="http://schemas.microsoft.com/office/powerpoint/2010/main" val="3955295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15</a:t>
            </a:fld>
            <a:endParaRPr lang="fr-FR" dirty="0"/>
          </a:p>
        </p:txBody>
      </p:sp>
    </p:spTree>
    <p:extLst>
      <p:ext uri="{BB962C8B-B14F-4D97-AF65-F5344CB8AC3E}">
        <p14:creationId xmlns:p14="http://schemas.microsoft.com/office/powerpoint/2010/main" val="2781754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16</a:t>
            </a:fld>
            <a:endParaRPr lang="fr-FR" dirty="0"/>
          </a:p>
        </p:txBody>
      </p:sp>
    </p:spTree>
    <p:extLst>
      <p:ext uri="{BB962C8B-B14F-4D97-AF65-F5344CB8AC3E}">
        <p14:creationId xmlns:p14="http://schemas.microsoft.com/office/powerpoint/2010/main" val="1524029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3900" y="509588"/>
            <a:ext cx="3398838" cy="2549525"/>
          </a:xfrm>
        </p:spPr>
      </p:sp>
      <p:sp>
        <p:nvSpPr>
          <p:cNvPr id="3" name="Notes Placeholder 2"/>
          <p:cNvSpPr>
            <a:spLocks noGrp="1"/>
          </p:cNvSpPr>
          <p:nvPr>
            <p:ph type="body" idx="1"/>
          </p:nvPr>
        </p:nvSpPr>
        <p:spPr/>
        <p:txBody>
          <a:bodyPr/>
          <a:lstStyle/>
          <a:p>
            <a:endParaRPr lang="en-GB" baseline="0"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2</a:t>
            </a:fld>
            <a:endParaRPr lang="fr-FR" dirty="0"/>
          </a:p>
        </p:txBody>
      </p:sp>
    </p:spTree>
    <p:extLst>
      <p:ext uri="{BB962C8B-B14F-4D97-AF65-F5344CB8AC3E}">
        <p14:creationId xmlns:p14="http://schemas.microsoft.com/office/powerpoint/2010/main" val="3522684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smtClean="0"/>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5</a:t>
            </a:fld>
            <a:endParaRPr lang="fr-FR" dirty="0"/>
          </a:p>
        </p:txBody>
      </p:sp>
    </p:spTree>
    <p:extLst>
      <p:ext uri="{BB962C8B-B14F-4D97-AF65-F5344CB8AC3E}">
        <p14:creationId xmlns:p14="http://schemas.microsoft.com/office/powerpoint/2010/main" val="2563289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6</a:t>
            </a:fld>
            <a:endParaRPr lang="fr-FR" dirty="0"/>
          </a:p>
        </p:txBody>
      </p:sp>
    </p:spTree>
    <p:extLst>
      <p:ext uri="{BB962C8B-B14F-4D97-AF65-F5344CB8AC3E}">
        <p14:creationId xmlns:p14="http://schemas.microsoft.com/office/powerpoint/2010/main" val="214805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smtClean="0"/>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7</a:t>
            </a:fld>
            <a:endParaRPr lang="fr-FR" dirty="0"/>
          </a:p>
        </p:txBody>
      </p:sp>
    </p:spTree>
    <p:extLst>
      <p:ext uri="{BB962C8B-B14F-4D97-AF65-F5344CB8AC3E}">
        <p14:creationId xmlns:p14="http://schemas.microsoft.com/office/powerpoint/2010/main" val="74866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8</a:t>
            </a:fld>
            <a:endParaRPr lang="fr-FR" dirty="0"/>
          </a:p>
        </p:txBody>
      </p:sp>
    </p:spTree>
    <p:extLst>
      <p:ext uri="{BB962C8B-B14F-4D97-AF65-F5344CB8AC3E}">
        <p14:creationId xmlns:p14="http://schemas.microsoft.com/office/powerpoint/2010/main" val="783409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err="1" smtClean="0"/>
              <a:t>Ici</a:t>
            </a:r>
            <a:r>
              <a:rPr lang="en-GB" sz="1000" dirty="0" smtClean="0"/>
              <a:t>, </a:t>
            </a:r>
            <a:r>
              <a:rPr lang="en-GB" sz="1000" dirty="0" err="1" smtClean="0"/>
              <a:t>passez</a:t>
            </a:r>
            <a:r>
              <a:rPr lang="en-GB" sz="1000" dirty="0" smtClean="0"/>
              <a:t> du temps à</a:t>
            </a:r>
            <a:r>
              <a:rPr lang="en-GB" sz="1000" baseline="0" dirty="0" smtClean="0"/>
              <a:t> </a:t>
            </a:r>
            <a:r>
              <a:rPr lang="en-GB" sz="1000" baseline="0" dirty="0" err="1" smtClean="0"/>
              <a:t>repondre</a:t>
            </a:r>
            <a:r>
              <a:rPr lang="en-GB" sz="1000" baseline="0" dirty="0" smtClean="0"/>
              <a:t> à </a:t>
            </a:r>
            <a:r>
              <a:rPr lang="en-GB" sz="1000" baseline="0" dirty="0" err="1" smtClean="0"/>
              <a:t>toutes</a:t>
            </a:r>
            <a:r>
              <a:rPr lang="en-GB" sz="1000" baseline="0" dirty="0" smtClean="0"/>
              <a:t> les questions que </a:t>
            </a:r>
            <a:r>
              <a:rPr lang="en-GB" sz="1000" baseline="0" dirty="0" err="1" smtClean="0"/>
              <a:t>vous</a:t>
            </a:r>
            <a:r>
              <a:rPr lang="en-GB" sz="1000" baseline="0" dirty="0" smtClean="0"/>
              <a:t> </a:t>
            </a:r>
            <a:r>
              <a:rPr lang="en-GB" sz="1000" baseline="0" dirty="0" err="1" smtClean="0"/>
              <a:t>auriez</a:t>
            </a:r>
            <a:r>
              <a:rPr lang="en-GB" sz="1000" baseline="0" dirty="0" smtClean="0"/>
              <a:t> sur la version </a:t>
            </a:r>
            <a:r>
              <a:rPr lang="en-GB" sz="1000" baseline="0" dirty="0" err="1" smtClean="0"/>
              <a:t>courte</a:t>
            </a:r>
            <a:r>
              <a:rPr lang="en-GB" sz="1000" baseline="0" dirty="0" smtClean="0"/>
              <a:t> des questions. </a:t>
            </a:r>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9</a:t>
            </a:fld>
            <a:endParaRPr lang="fr-FR" dirty="0"/>
          </a:p>
        </p:txBody>
      </p:sp>
    </p:spTree>
    <p:extLst>
      <p:ext uri="{BB962C8B-B14F-4D97-AF65-F5344CB8AC3E}">
        <p14:creationId xmlns:p14="http://schemas.microsoft.com/office/powerpoint/2010/main" val="2390399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10</a:t>
            </a:fld>
            <a:endParaRPr lang="fr-FR" dirty="0"/>
          </a:p>
        </p:txBody>
      </p:sp>
    </p:spTree>
    <p:extLst>
      <p:ext uri="{BB962C8B-B14F-4D97-AF65-F5344CB8AC3E}">
        <p14:creationId xmlns:p14="http://schemas.microsoft.com/office/powerpoint/2010/main" val="27074413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smtClean="0"/>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12</a:t>
            </a:fld>
            <a:endParaRPr lang="fr-FR" dirty="0"/>
          </a:p>
        </p:txBody>
      </p:sp>
    </p:spTree>
    <p:extLst>
      <p:ext uri="{BB962C8B-B14F-4D97-AF65-F5344CB8AC3E}">
        <p14:creationId xmlns:p14="http://schemas.microsoft.com/office/powerpoint/2010/main" val="18743863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I_Couverture-1">
    <p:spTree>
      <p:nvGrpSpPr>
        <p:cNvPr id="1" name=""/>
        <p:cNvGrpSpPr/>
        <p:nvPr/>
      </p:nvGrpSpPr>
      <p:grpSpPr>
        <a:xfrm>
          <a:off x="0" y="0"/>
          <a:ext cx="0" cy="0"/>
          <a:chOff x="0" y="0"/>
          <a:chExt cx="0" cy="0"/>
        </a:xfrm>
      </p:grpSpPr>
      <p:sp>
        <p:nvSpPr>
          <p:cNvPr id="2" name="Rectangle 1"/>
          <p:cNvSpPr/>
          <p:nvPr userDrawn="1"/>
        </p:nvSpPr>
        <p:spPr>
          <a:xfrm>
            <a:off x="6457720" y="163468"/>
            <a:ext cx="2578434" cy="6571883"/>
          </a:xfrm>
          <a:prstGeom prst="rect">
            <a:avLst/>
          </a:prstGeom>
          <a:solidFill>
            <a:srgbClr val="0077C8"/>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3" name="Espace réservé pour une image  2"/>
          <p:cNvSpPr>
            <a:spLocks noGrp="1"/>
          </p:cNvSpPr>
          <p:nvPr>
            <p:ph type="pic" sz="quarter" idx="10"/>
          </p:nvPr>
        </p:nvSpPr>
        <p:spPr>
          <a:xfrm>
            <a:off x="146331" y="163468"/>
            <a:ext cx="6311390" cy="6571883"/>
          </a:xfrm>
          <a:prstGeom prst="rect">
            <a:avLst/>
          </a:prstGeom>
        </p:spPr>
        <p:txBody>
          <a:bodyPr/>
          <a:lstStyle/>
          <a:p>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76349" y="571661"/>
            <a:ext cx="1759512" cy="2351460"/>
          </a:xfrm>
          <a:prstGeom prst="rect">
            <a:avLst/>
          </a:prstGeom>
          <a:noFill/>
          <a:extLst>
            <a:ext uri="{909E8E84-426E-40DD-AFC4-6F175D3DCCD1}">
              <a14:hiddenFill xmlns:a14="http://schemas.microsoft.com/office/drawing/2010/main">
                <a:solidFill>
                  <a:srgbClr val="FFFFFF"/>
                </a:solidFill>
              </a14:hiddenFill>
            </a:ext>
          </a:extLst>
        </p:spPr>
      </p:pic>
      <p:sp>
        <p:nvSpPr>
          <p:cNvPr id="33" name="Espace réservé du texte 32"/>
          <p:cNvSpPr>
            <a:spLocks noGrp="1"/>
          </p:cNvSpPr>
          <p:nvPr>
            <p:ph type="body" sz="quarter" idx="12" hasCustomPrompt="1"/>
          </p:nvPr>
        </p:nvSpPr>
        <p:spPr>
          <a:xfrm>
            <a:off x="6785281" y="6123063"/>
            <a:ext cx="1741649" cy="408917"/>
          </a:xfrm>
          <a:prstGeom prst="rect">
            <a:avLst/>
          </a:prstGeom>
        </p:spPr>
        <p:txBody>
          <a:bodyPr/>
          <a:lstStyle>
            <a:lvl1pPr algn="ctr">
              <a:defRPr sz="1400" b="1">
                <a:solidFill>
                  <a:schemeClr val="bg1"/>
                </a:solidFill>
              </a:defRPr>
            </a:lvl1pPr>
          </a:lstStyle>
          <a:p>
            <a:pPr lvl="0"/>
            <a:r>
              <a:rPr lang="fr-FR" dirty="0"/>
              <a:t>date</a:t>
            </a:r>
          </a:p>
        </p:txBody>
      </p:sp>
      <p:pic>
        <p:nvPicPr>
          <p:cNvPr id="25" name="Image 2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7237" y="5793864"/>
            <a:ext cx="493697" cy="823952"/>
          </a:xfrm>
          <a:prstGeom prst="rect">
            <a:avLst/>
          </a:prstGeom>
          <a:effectLst>
            <a:reflection endPos="0" dir="5400000" sy="-100000" algn="bl" rotWithShape="0"/>
          </a:effectLst>
        </p:spPr>
      </p:pic>
      <p:sp>
        <p:nvSpPr>
          <p:cNvPr id="26" name="Espace réservé du texte 11"/>
          <p:cNvSpPr>
            <a:spLocks noGrp="1"/>
          </p:cNvSpPr>
          <p:nvPr>
            <p:ph type="body" sz="quarter" idx="11" hasCustomPrompt="1"/>
          </p:nvPr>
        </p:nvSpPr>
        <p:spPr>
          <a:xfrm>
            <a:off x="6650142" y="3143266"/>
            <a:ext cx="2232077" cy="775563"/>
          </a:xfrm>
          <a:prstGeom prst="rect">
            <a:avLst/>
          </a:prstGeom>
        </p:spPr>
        <p:txBody>
          <a:bodyPr>
            <a:normAutofit/>
          </a:bodyPr>
          <a:lstStyle>
            <a:lvl1pPr algn="l">
              <a:defRPr sz="2500" b="1">
                <a:solidFill>
                  <a:schemeClr val="bg1"/>
                </a:solidFill>
              </a:defRPr>
            </a:lvl1pPr>
            <a:lvl2pPr>
              <a:defRPr sz="1600"/>
            </a:lvl2pPr>
            <a:lvl3pPr marL="295641" marR="0" indent="0" algn="l" defTabSz="778593" rtl="0" eaLnBrk="1" fontAlgn="auto" latinLnBrk="0" hangingPunct="1">
              <a:lnSpc>
                <a:spcPct val="100000"/>
              </a:lnSpc>
              <a:spcBef>
                <a:spcPct val="20000"/>
              </a:spcBef>
              <a:spcAft>
                <a:spcPts val="0"/>
              </a:spcAft>
              <a:buClrTx/>
              <a:buSzTx/>
              <a:buFont typeface="Arial" panose="020B0604020202020204" pitchFamily="34" charset="0"/>
              <a:buNone/>
              <a:tabLst/>
              <a:defRPr sz="1900">
                <a:solidFill>
                  <a:schemeClr val="bg1"/>
                </a:solidFill>
              </a:defRPr>
            </a:lvl3pPr>
            <a:lvl4pPr marL="696869" indent="-193782">
              <a:defRPr sz="1600">
                <a:solidFill>
                  <a:schemeClr val="bg1"/>
                </a:solidFill>
              </a:defRPr>
            </a:lvl4pPr>
            <a:lvl5pPr marL="919221" indent="-193782">
              <a:defRPr sz="1600">
                <a:solidFill>
                  <a:schemeClr val="bg1"/>
                </a:solidFill>
              </a:defRPr>
            </a:lvl5pPr>
          </a:lstStyle>
          <a:p>
            <a:pPr lvl="0"/>
            <a:r>
              <a:rPr lang="fr-FR" dirty="0"/>
              <a:t>Titre</a:t>
            </a:r>
          </a:p>
        </p:txBody>
      </p:sp>
      <p:sp>
        <p:nvSpPr>
          <p:cNvPr id="5" name="Espace réservé du texte 4"/>
          <p:cNvSpPr>
            <a:spLocks noGrp="1"/>
          </p:cNvSpPr>
          <p:nvPr>
            <p:ph type="body" sz="quarter" idx="13"/>
          </p:nvPr>
        </p:nvSpPr>
        <p:spPr>
          <a:xfrm>
            <a:off x="6688625" y="4326747"/>
            <a:ext cx="2193382" cy="138801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Modifiez les styles du texte du masque</a:t>
            </a:r>
          </a:p>
        </p:txBody>
      </p:sp>
    </p:spTree>
    <p:extLst>
      <p:ext uri="{BB962C8B-B14F-4D97-AF65-F5344CB8AC3E}">
        <p14:creationId xmlns:p14="http://schemas.microsoft.com/office/powerpoint/2010/main" val="406663740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1"/>
            <a:ext cx="2133600" cy="365125"/>
          </a:xfrm>
          <a:prstGeom prst="rect">
            <a:avLst/>
          </a:prstGeom>
        </p:spPr>
        <p:txBody>
          <a:bodyPr/>
          <a:lstStyle/>
          <a:p>
            <a:fld id="{D936A1A8-1F55-4E70-8155-580F8AA9A3EF}" type="datetimeFigureOut">
              <a:rPr lang="de-DE" smtClean="0"/>
              <a:t>12.02.2019</a:t>
            </a:fld>
            <a:endParaRPr lang="de-DE" dirty="0"/>
          </a:p>
        </p:txBody>
      </p:sp>
      <p:sp>
        <p:nvSpPr>
          <p:cNvPr id="3" name="Fußzeilenplatzhalter 2"/>
          <p:cNvSpPr>
            <a:spLocks noGrp="1"/>
          </p:cNvSpPr>
          <p:nvPr>
            <p:ph type="ftr" sz="quarter" idx="11"/>
          </p:nvPr>
        </p:nvSpPr>
        <p:spPr>
          <a:xfrm>
            <a:off x="3124200" y="6356351"/>
            <a:ext cx="2895600" cy="365125"/>
          </a:xfrm>
          <a:prstGeom prst="rect">
            <a:avLst/>
          </a:prstGeom>
        </p:spPr>
        <p:txBody>
          <a:bodyPr/>
          <a:lstStyle/>
          <a:p>
            <a:endParaRPr lang="de-DE" dirty="0"/>
          </a:p>
        </p:txBody>
      </p:sp>
      <p:sp>
        <p:nvSpPr>
          <p:cNvPr id="4" name="Foliennummernplatzhalter 3"/>
          <p:cNvSpPr>
            <a:spLocks noGrp="1"/>
          </p:cNvSpPr>
          <p:nvPr>
            <p:ph type="sldNum" sz="quarter" idx="12"/>
          </p:nvPr>
        </p:nvSpPr>
        <p:spPr>
          <a:xfrm>
            <a:off x="6553200" y="6356351"/>
            <a:ext cx="2133600" cy="365125"/>
          </a:xfrm>
          <a:prstGeom prst="rect">
            <a:avLst/>
          </a:prstGeom>
        </p:spPr>
        <p:txBody>
          <a:bodyPr/>
          <a:lstStyle/>
          <a:p>
            <a:fld id="{F5F37C35-D68F-4948-8E93-C1FFD57663E3}" type="slidenum">
              <a:rPr lang="de-DE" smtClean="0"/>
              <a:t>‹N°›</a:t>
            </a:fld>
            <a:endParaRPr lang="de-DE" dirty="0"/>
          </a:p>
        </p:txBody>
      </p:sp>
    </p:spTree>
    <p:extLst>
      <p:ext uri="{BB962C8B-B14F-4D97-AF65-F5344CB8AC3E}">
        <p14:creationId xmlns:p14="http://schemas.microsoft.com/office/powerpoint/2010/main" val="1095054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Instit_chapitre-1">
    <p:spTree>
      <p:nvGrpSpPr>
        <p:cNvPr id="1" name=""/>
        <p:cNvGrpSpPr/>
        <p:nvPr/>
      </p:nvGrpSpPr>
      <p:grpSpPr>
        <a:xfrm>
          <a:off x="0" y="0"/>
          <a:ext cx="0" cy="0"/>
          <a:chOff x="0" y="0"/>
          <a:chExt cx="0" cy="0"/>
        </a:xfrm>
      </p:grpSpPr>
      <p:sp>
        <p:nvSpPr>
          <p:cNvPr id="10" name="Rectangle 9"/>
          <p:cNvSpPr/>
          <p:nvPr userDrawn="1"/>
        </p:nvSpPr>
        <p:spPr>
          <a:xfrm>
            <a:off x="2" y="0"/>
            <a:ext cx="2262923" cy="6858000"/>
          </a:xfrm>
          <a:prstGeom prst="rect">
            <a:avLst/>
          </a:prstGeom>
          <a:solidFill>
            <a:srgbClr val="5BC2E7"/>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2" name="Titre 1"/>
          <p:cNvSpPr>
            <a:spLocks noGrp="1"/>
          </p:cNvSpPr>
          <p:nvPr>
            <p:ph type="ctrTitle" hasCustomPrompt="1"/>
          </p:nvPr>
        </p:nvSpPr>
        <p:spPr>
          <a:xfrm>
            <a:off x="3552346" y="1918693"/>
            <a:ext cx="4348281" cy="1470087"/>
          </a:xfrm>
        </p:spPr>
        <p:txBody>
          <a:bodyPr>
            <a:noAutofit/>
          </a:bodyPr>
          <a:lstStyle>
            <a:lvl1pPr algn="ctr">
              <a:defRPr sz="11700" b="0">
                <a:solidFill>
                  <a:srgbClr val="0077C8"/>
                </a:solidFill>
              </a:defRPr>
            </a:lvl1pPr>
          </a:lstStyle>
          <a:p>
            <a:r>
              <a:rPr lang="fr-FR" dirty="0"/>
              <a:t>N°</a:t>
            </a:r>
          </a:p>
        </p:txBody>
      </p:sp>
      <p:sp>
        <p:nvSpPr>
          <p:cNvPr id="3" name="Sous-titre 2"/>
          <p:cNvSpPr>
            <a:spLocks noGrp="1"/>
          </p:cNvSpPr>
          <p:nvPr>
            <p:ph type="subTitle" idx="1" hasCustomPrompt="1"/>
          </p:nvPr>
        </p:nvSpPr>
        <p:spPr>
          <a:xfrm>
            <a:off x="2801732" y="3886152"/>
            <a:ext cx="5849502" cy="1752296"/>
          </a:xfrm>
        </p:spPr>
        <p:txBody>
          <a:bodyPr>
            <a:normAutofit/>
          </a:bodyPr>
          <a:lstStyle>
            <a:lvl1pPr marL="0" indent="0" algn="ctr">
              <a:buNone/>
              <a:defRPr sz="3800">
                <a:solidFill>
                  <a:srgbClr val="0077C8"/>
                </a:solidFill>
              </a:defRPr>
            </a:lvl1pPr>
            <a:lvl2pPr marL="357752" indent="0" algn="ctr">
              <a:buNone/>
              <a:defRPr>
                <a:solidFill>
                  <a:schemeClr val="tx1">
                    <a:tint val="75000"/>
                  </a:schemeClr>
                </a:solidFill>
              </a:defRPr>
            </a:lvl2pPr>
            <a:lvl3pPr marL="715501" indent="0" algn="ctr">
              <a:buNone/>
              <a:defRPr>
                <a:solidFill>
                  <a:schemeClr val="tx1">
                    <a:tint val="75000"/>
                  </a:schemeClr>
                </a:solidFill>
              </a:defRPr>
            </a:lvl3pPr>
            <a:lvl4pPr marL="1073253" indent="0" algn="ctr">
              <a:buNone/>
              <a:defRPr>
                <a:solidFill>
                  <a:schemeClr val="tx1">
                    <a:tint val="75000"/>
                  </a:schemeClr>
                </a:solidFill>
              </a:defRPr>
            </a:lvl4pPr>
            <a:lvl5pPr marL="1431004" indent="0" algn="ctr">
              <a:buNone/>
              <a:defRPr>
                <a:solidFill>
                  <a:schemeClr val="tx1">
                    <a:tint val="75000"/>
                  </a:schemeClr>
                </a:solidFill>
              </a:defRPr>
            </a:lvl5pPr>
            <a:lvl6pPr marL="1788755" indent="0" algn="ctr">
              <a:buNone/>
              <a:defRPr>
                <a:solidFill>
                  <a:schemeClr val="tx1">
                    <a:tint val="75000"/>
                  </a:schemeClr>
                </a:solidFill>
              </a:defRPr>
            </a:lvl6pPr>
            <a:lvl7pPr marL="2146505" indent="0" algn="ctr">
              <a:buNone/>
              <a:defRPr>
                <a:solidFill>
                  <a:schemeClr val="tx1">
                    <a:tint val="75000"/>
                  </a:schemeClr>
                </a:solidFill>
              </a:defRPr>
            </a:lvl7pPr>
            <a:lvl8pPr marL="2504257" indent="0" algn="ctr">
              <a:buNone/>
              <a:defRPr>
                <a:solidFill>
                  <a:schemeClr val="tx1">
                    <a:tint val="75000"/>
                  </a:schemeClr>
                </a:solidFill>
              </a:defRPr>
            </a:lvl8pPr>
            <a:lvl9pPr marL="2862008" indent="0" algn="ctr">
              <a:buNone/>
              <a:defRPr>
                <a:solidFill>
                  <a:schemeClr val="tx1">
                    <a:tint val="75000"/>
                  </a:schemeClr>
                </a:solidFill>
              </a:defRPr>
            </a:lvl9pPr>
          </a:lstStyle>
          <a:p>
            <a:r>
              <a:rPr lang="fr-FR" dirty="0"/>
              <a:t>Titre</a:t>
            </a:r>
          </a:p>
        </p:txBody>
      </p:sp>
      <p:sp>
        <p:nvSpPr>
          <p:cNvPr id="12" name="Espace réservé du numéro de diapositive 3"/>
          <p:cNvSpPr>
            <a:spLocks noGrp="1"/>
          </p:cNvSpPr>
          <p:nvPr>
            <p:ph type="sldNum" sz="quarter" idx="4"/>
          </p:nvPr>
        </p:nvSpPr>
        <p:spPr>
          <a:xfrm>
            <a:off x="492766" y="6166976"/>
            <a:ext cx="2133962" cy="364281"/>
          </a:xfrm>
          <a:prstGeom prst="rect">
            <a:avLst/>
          </a:prstGeom>
        </p:spPr>
        <p:txBody>
          <a:bodyPr lIns="71550" tIns="35775" rIns="71550" bIns="35775"/>
          <a:lstStyle>
            <a:lvl1pPr>
              <a:defRPr sz="900">
                <a:solidFill>
                  <a:srgbClr val="004F71"/>
                </a:solidFill>
              </a:defRPr>
            </a:lvl1pPr>
          </a:lstStyle>
          <a:p>
            <a:fld id="{90674DFE-F235-4FE6-B070-9AAFFB84EECD}" type="slidenum">
              <a:rPr lang="fr-FR" smtClean="0"/>
              <a:pPr/>
              <a:t>‹N°›</a:t>
            </a:fld>
            <a:endParaRPr lang="fr-FR" dirty="0"/>
          </a:p>
        </p:txBody>
      </p:sp>
      <p:cxnSp>
        <p:nvCxnSpPr>
          <p:cNvPr id="14" name="Connecteur droit 13"/>
          <p:cNvCxnSpPr/>
          <p:nvPr userDrawn="1"/>
        </p:nvCxnSpPr>
        <p:spPr>
          <a:xfrm flipH="1">
            <a:off x="5033771" y="3500242"/>
            <a:ext cx="1385426" cy="1"/>
          </a:xfrm>
          <a:prstGeom prst="line">
            <a:avLst/>
          </a:prstGeom>
          <a:ln w="12700">
            <a:solidFill>
              <a:srgbClr val="0077C8"/>
            </a:solidFill>
          </a:ln>
        </p:spPr>
        <p:style>
          <a:lnRef idx="1">
            <a:schemeClr val="accent1"/>
          </a:lnRef>
          <a:fillRef idx="0">
            <a:schemeClr val="accent1"/>
          </a:fillRef>
          <a:effectRef idx="0">
            <a:schemeClr val="accent1"/>
          </a:effectRef>
          <a:fontRef idx="minor">
            <a:schemeClr val="tx1"/>
          </a:fontRef>
        </p:style>
      </p:cxn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34587"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650604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HI-Instit_Contenu-2">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8" name="Imag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5003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HI-Instit_Contenu-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14" name="Groupe 13"/>
          <p:cNvGrpSpPr/>
          <p:nvPr userDrawn="1"/>
        </p:nvGrpSpPr>
        <p:grpSpPr>
          <a:xfrm>
            <a:off x="-10228" y="13983"/>
            <a:ext cx="9200320" cy="6862184"/>
            <a:chOff x="-11961" y="15416"/>
            <a:chExt cx="10759263" cy="7565876"/>
          </a:xfrm>
        </p:grpSpPr>
        <p:grpSp>
          <p:nvGrpSpPr>
            <p:cNvPr id="15" name="Groupe 14"/>
            <p:cNvGrpSpPr/>
            <p:nvPr userDrawn="1"/>
          </p:nvGrpSpPr>
          <p:grpSpPr>
            <a:xfrm>
              <a:off x="5343634" y="80662"/>
              <a:ext cx="5403668" cy="7500630"/>
              <a:chOff x="5343634" y="80662"/>
              <a:chExt cx="5403668" cy="7500630"/>
            </a:xfrm>
          </p:grpSpPr>
          <p:cxnSp>
            <p:nvCxnSpPr>
              <p:cNvPr id="29" name="Connecteur droit 28"/>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25" name="Groupe 24"/>
            <p:cNvGrpSpPr/>
            <p:nvPr userDrawn="1"/>
          </p:nvGrpSpPr>
          <p:grpSpPr>
            <a:xfrm>
              <a:off x="-11961" y="15416"/>
              <a:ext cx="5403666" cy="7500630"/>
              <a:chOff x="-11961" y="15416"/>
              <a:chExt cx="5403666" cy="7500630"/>
            </a:xfrm>
          </p:grpSpPr>
          <p:cxnSp>
            <p:nvCxnSpPr>
              <p:cNvPr id="26" name="Connecteur droit 25"/>
              <p:cNvCxnSpPr/>
              <p:nvPr userDrawn="1"/>
            </p:nvCxnSpPr>
            <p:spPr>
              <a:xfrm>
                <a:off x="-11961" y="80662"/>
                <a:ext cx="5403666"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11961" y="7516046"/>
                <a:ext cx="5358661"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81115" y="15416"/>
                <a:ext cx="0" cy="750063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grpSp>
      </p:gr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190176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HI-Instit_Contenu-3">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pic>
        <p:nvPicPr>
          <p:cNvPr id="25" name="Image 2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309513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I-Instit_Contenu-4">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841388" y="1061491"/>
            <a:ext cx="3809846" cy="928703"/>
          </a:xfrm>
        </p:spPr>
        <p:txBody>
          <a:bodyPr>
            <a:normAutofit/>
          </a:bodyPr>
          <a:lstStyle>
            <a:lvl1pPr>
              <a:defRPr sz="2800"/>
            </a:lvl1pPr>
          </a:lstStyle>
          <a:p>
            <a:r>
              <a:rPr lang="fr-FR" dirty="0"/>
              <a:t>Titre</a:t>
            </a:r>
          </a:p>
        </p:txBody>
      </p:sp>
      <p:sp>
        <p:nvSpPr>
          <p:cNvPr id="3" name="Espace réservé du numéro de diapositive 2"/>
          <p:cNvSpPr>
            <a:spLocks noGrp="1"/>
          </p:cNvSpPr>
          <p:nvPr>
            <p:ph type="sldNum" sz="quarter" idx="10"/>
          </p:nvPr>
        </p:nvSpPr>
        <p:spPr>
          <a:xfrm>
            <a:off x="492766" y="6166976"/>
            <a:ext cx="2133962" cy="364281"/>
          </a:xfrm>
          <a:prstGeom prst="rect">
            <a:avLst/>
          </a:prstGeom>
        </p:spPr>
        <p:txBody>
          <a:bodyPr lIns="71550" tIns="35775" rIns="71550" bIns="35775"/>
          <a:lstStyle/>
          <a:p>
            <a:fld id="{90674DFE-F235-4FE6-B070-9AAFFB84EECD}" type="slidenum">
              <a:rPr lang="fr-FR" smtClean="0"/>
              <a:pPr/>
              <a:t>‹N°›</a:t>
            </a:fld>
            <a:endParaRPr lang="fr-FR" dirty="0"/>
          </a:p>
        </p:txBody>
      </p:sp>
      <p:sp>
        <p:nvSpPr>
          <p:cNvPr id="5" name="Espace réservé pour une image  9"/>
          <p:cNvSpPr>
            <a:spLocks noGrp="1"/>
          </p:cNvSpPr>
          <p:nvPr>
            <p:ph type="pic" sz="quarter" idx="11"/>
          </p:nvPr>
        </p:nvSpPr>
        <p:spPr>
          <a:xfrm>
            <a:off x="0" y="0"/>
            <a:ext cx="4572000" cy="6858000"/>
          </a:xfrm>
          <a:prstGeom prst="rect">
            <a:avLst/>
          </a:prstGeom>
        </p:spPr>
        <p:txBody>
          <a:bodyPr/>
          <a:lstStyle/>
          <a:p>
            <a:endParaRPr lang="fr-FR" dirty="0"/>
          </a:p>
        </p:txBody>
      </p:sp>
      <p:sp>
        <p:nvSpPr>
          <p:cNvPr id="7" name="Espace réservé du numéro de diapositive 6"/>
          <p:cNvSpPr txBox="1">
            <a:spLocks/>
          </p:cNvSpPr>
          <p:nvPr userDrawn="1"/>
        </p:nvSpPr>
        <p:spPr>
          <a:xfrm>
            <a:off x="4841391" y="6204702"/>
            <a:ext cx="500293" cy="244815"/>
          </a:xfrm>
          <a:prstGeom prst="rect">
            <a:avLst/>
          </a:prstGeom>
        </p:spPr>
        <p:txBody>
          <a:bodyPr lIns="71550" tIns="35775" rIns="71550" bIns="35775"/>
          <a:lstStyle>
            <a:defPPr>
              <a:defRPr lang="fr-FR"/>
            </a:defPPr>
            <a:lvl1pPr marL="0" algn="l" defTabSz="995029" rtl="0" eaLnBrk="1" latinLnBrk="0" hangingPunct="1">
              <a:defRPr sz="1200" kern="1200">
                <a:solidFill>
                  <a:srgbClr val="0077C8"/>
                </a:solidFill>
                <a:latin typeface="+mn-lt"/>
                <a:ea typeface="+mn-ea"/>
                <a:cs typeface="+mn-cs"/>
              </a:defRPr>
            </a:lvl1pPr>
            <a:lvl2pPr marL="497514" algn="l" defTabSz="995029" rtl="0" eaLnBrk="1" latinLnBrk="0" hangingPunct="1">
              <a:defRPr sz="2100" kern="1200">
                <a:solidFill>
                  <a:schemeClr val="tx1"/>
                </a:solidFill>
                <a:latin typeface="+mn-lt"/>
                <a:ea typeface="+mn-ea"/>
                <a:cs typeface="+mn-cs"/>
              </a:defRPr>
            </a:lvl2pPr>
            <a:lvl3pPr marL="995029" algn="l" defTabSz="995029" rtl="0" eaLnBrk="1" latinLnBrk="0" hangingPunct="1">
              <a:defRPr sz="2100" kern="1200">
                <a:solidFill>
                  <a:schemeClr val="tx1"/>
                </a:solidFill>
                <a:latin typeface="+mn-lt"/>
                <a:ea typeface="+mn-ea"/>
                <a:cs typeface="+mn-cs"/>
              </a:defRPr>
            </a:lvl3pPr>
            <a:lvl4pPr marL="1492543" algn="l" defTabSz="995029" rtl="0" eaLnBrk="1" latinLnBrk="0" hangingPunct="1">
              <a:defRPr sz="2100" kern="1200">
                <a:solidFill>
                  <a:schemeClr val="tx1"/>
                </a:solidFill>
                <a:latin typeface="+mn-lt"/>
                <a:ea typeface="+mn-ea"/>
                <a:cs typeface="+mn-cs"/>
              </a:defRPr>
            </a:lvl4pPr>
            <a:lvl5pPr marL="1990058" algn="l" defTabSz="995029" rtl="0" eaLnBrk="1" latinLnBrk="0" hangingPunct="1">
              <a:defRPr sz="2100" kern="1200">
                <a:solidFill>
                  <a:schemeClr val="tx1"/>
                </a:solidFill>
                <a:latin typeface="+mn-lt"/>
                <a:ea typeface="+mn-ea"/>
                <a:cs typeface="+mn-cs"/>
              </a:defRPr>
            </a:lvl5pPr>
            <a:lvl6pPr marL="2487574" algn="l" defTabSz="995029" rtl="0" eaLnBrk="1" latinLnBrk="0" hangingPunct="1">
              <a:defRPr sz="2100" kern="1200">
                <a:solidFill>
                  <a:schemeClr val="tx1"/>
                </a:solidFill>
                <a:latin typeface="+mn-lt"/>
                <a:ea typeface="+mn-ea"/>
                <a:cs typeface="+mn-cs"/>
              </a:defRPr>
            </a:lvl6pPr>
            <a:lvl7pPr marL="2985089" algn="l" defTabSz="995029" rtl="0" eaLnBrk="1" latinLnBrk="0" hangingPunct="1">
              <a:defRPr sz="2100" kern="1200">
                <a:solidFill>
                  <a:schemeClr val="tx1"/>
                </a:solidFill>
                <a:latin typeface="+mn-lt"/>
                <a:ea typeface="+mn-ea"/>
                <a:cs typeface="+mn-cs"/>
              </a:defRPr>
            </a:lvl7pPr>
            <a:lvl8pPr marL="3482602" algn="l" defTabSz="995029" rtl="0" eaLnBrk="1" latinLnBrk="0" hangingPunct="1">
              <a:defRPr sz="2100" kern="1200">
                <a:solidFill>
                  <a:schemeClr val="tx1"/>
                </a:solidFill>
                <a:latin typeface="+mn-lt"/>
                <a:ea typeface="+mn-ea"/>
                <a:cs typeface="+mn-cs"/>
              </a:defRPr>
            </a:lvl8pPr>
            <a:lvl9pPr marL="3980114" algn="l" defTabSz="995029" rtl="0" eaLnBrk="1" latinLnBrk="0" hangingPunct="1">
              <a:defRPr sz="2100" kern="1200">
                <a:solidFill>
                  <a:schemeClr val="tx1"/>
                </a:solidFill>
                <a:latin typeface="+mn-lt"/>
                <a:ea typeface="+mn-ea"/>
                <a:cs typeface="+mn-cs"/>
              </a:defRPr>
            </a:lvl9pPr>
          </a:lstStyle>
          <a:p>
            <a:fld id="{2CE3F619-B3DC-45F0-A72C-2F3B9D1652DC}" type="slidenum">
              <a:rPr lang="fr-FR" smtClean="0"/>
              <a:pPr/>
              <a:t>‹N°›</a:t>
            </a:fld>
            <a:endParaRPr lang="fr-FR" dirty="0"/>
          </a:p>
        </p:txBody>
      </p:sp>
      <p:sp>
        <p:nvSpPr>
          <p:cNvPr id="10" name="Espace réservé du texte 9"/>
          <p:cNvSpPr>
            <a:spLocks noGrp="1"/>
          </p:cNvSpPr>
          <p:nvPr>
            <p:ph type="body" sz="quarter" idx="12"/>
          </p:nvPr>
        </p:nvSpPr>
        <p:spPr>
          <a:xfrm>
            <a:off x="4840782" y="2326797"/>
            <a:ext cx="3426285" cy="3362047"/>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429515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I-Instit_Photo-2">
    <p:spTree>
      <p:nvGrpSpPr>
        <p:cNvPr id="1" name=""/>
        <p:cNvGrpSpPr/>
        <p:nvPr/>
      </p:nvGrpSpPr>
      <p:grpSpPr>
        <a:xfrm>
          <a:off x="0" y="0"/>
          <a:ext cx="0" cy="0"/>
          <a:chOff x="0" y="0"/>
          <a:chExt cx="0" cy="0"/>
        </a:xfrm>
      </p:grpSpPr>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608" y="164143"/>
            <a:ext cx="8890151" cy="6571469"/>
          </a:xfrm>
        </p:spPr>
        <p:txBody>
          <a:bodyPr/>
          <a:lstStyle/>
          <a:p>
            <a:endParaRPr lang="fr-FR" dirty="0"/>
          </a:p>
        </p:txBody>
      </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683781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I-Instit_Photo-3">
    <p:spTree>
      <p:nvGrpSpPr>
        <p:cNvPr id="1" name=""/>
        <p:cNvGrpSpPr/>
        <p:nvPr/>
      </p:nvGrpSpPr>
      <p:grpSpPr>
        <a:xfrm>
          <a:off x="0" y="0"/>
          <a:ext cx="0" cy="0"/>
          <a:chOff x="0" y="0"/>
          <a:chExt cx="0" cy="0"/>
        </a:xfrm>
      </p:grpSpPr>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333" y="164143"/>
            <a:ext cx="8889823" cy="6571208"/>
          </a:xfrm>
        </p:spPr>
        <p:txBody>
          <a:bodyPr/>
          <a:lstStyle/>
          <a:p>
            <a:endParaRPr lang="fr-FR" dirty="0"/>
          </a:p>
        </p:txBody>
      </p:sp>
      <p:pic>
        <p:nvPicPr>
          <p:cNvPr id="14" name="Imag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37665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_Photo-4">
    <p:spTree>
      <p:nvGrpSpPr>
        <p:cNvPr id="1" name=""/>
        <p:cNvGrpSpPr/>
        <p:nvPr/>
      </p:nvGrpSpPr>
      <p:grpSpPr>
        <a:xfrm>
          <a:off x="0" y="0"/>
          <a:ext cx="0" cy="0"/>
          <a:chOff x="0" y="0"/>
          <a:chExt cx="0" cy="0"/>
        </a:xfrm>
      </p:grpSpPr>
      <p:sp>
        <p:nvSpPr>
          <p:cNvPr id="17" name="Espace réservé pour une image  2"/>
          <p:cNvSpPr>
            <a:spLocks noGrp="1"/>
          </p:cNvSpPr>
          <p:nvPr>
            <p:ph type="pic" sz="quarter" idx="10"/>
          </p:nvPr>
        </p:nvSpPr>
        <p:spPr>
          <a:xfrm>
            <a:off x="2" y="0"/>
            <a:ext cx="9143999" cy="6858000"/>
          </a:xfrm>
          <a:prstGeom prst="rect">
            <a:avLst/>
          </a:prstGeom>
        </p:spPr>
        <p:txBody>
          <a:bodyPr/>
          <a:lstStyle/>
          <a:p>
            <a:endParaRPr lang="fr-FR" dirty="0"/>
          </a:p>
        </p:txBody>
      </p:sp>
      <p:sp>
        <p:nvSpPr>
          <p:cNvPr id="20" name="Espace réservé du numéro de diapositive 6"/>
          <p:cNvSpPr>
            <a:spLocks noGrp="1"/>
          </p:cNvSpPr>
          <p:nvPr>
            <p:ph type="sldNum" sz="quarter" idx="4"/>
          </p:nvPr>
        </p:nvSpPr>
        <p:spPr>
          <a:xfrm>
            <a:off x="492689" y="6204702"/>
            <a:ext cx="1154523" cy="244815"/>
          </a:xfrm>
          <a:prstGeom prst="rect">
            <a:avLst/>
          </a:prstGeom>
        </p:spPr>
        <p:txBody>
          <a:bodyPr lIns="71550" tIns="35775" rIns="71550" bIns="35775"/>
          <a:lstStyle>
            <a:lvl1pPr>
              <a:defRPr sz="900"/>
            </a:lvl1pPr>
          </a:lstStyle>
          <a:p>
            <a:fld id="{2CE3F619-B3DC-45F0-A72C-2F3B9D1652DC}" type="slidenum">
              <a:rPr lang="fr-FR" smtClean="0"/>
              <a:pPr/>
              <a:t>‹N°›</a:t>
            </a:fld>
            <a:endParaRPr lang="fr-FR"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05579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7C8">
            <a:alpha val="0"/>
          </a:srgbClr>
        </a:solidFill>
        <a:effectLst/>
      </p:bgPr>
    </p:bg>
    <p:spTree>
      <p:nvGrpSpPr>
        <p:cNvPr id="1" name=""/>
        <p:cNvGrpSpPr/>
        <p:nvPr/>
      </p:nvGrpSpPr>
      <p:grpSpPr>
        <a:xfrm>
          <a:off x="0" y="0"/>
          <a:ext cx="0" cy="0"/>
          <a:chOff x="0" y="0"/>
          <a:chExt cx="0" cy="0"/>
        </a:xfrm>
      </p:grpSpPr>
      <p:sp>
        <p:nvSpPr>
          <p:cNvPr id="3" name="Espace réservé du titre 1"/>
          <p:cNvSpPr>
            <a:spLocks noGrp="1"/>
          </p:cNvSpPr>
          <p:nvPr>
            <p:ph type="title"/>
          </p:nvPr>
        </p:nvSpPr>
        <p:spPr>
          <a:xfrm>
            <a:off x="480064" y="489550"/>
            <a:ext cx="8171173" cy="1102589"/>
          </a:xfrm>
          <a:prstGeom prst="rect">
            <a:avLst/>
          </a:prstGeom>
        </p:spPr>
        <p:txBody>
          <a:bodyPr vert="horz" lIns="71550" tIns="35775" rIns="71550" bIns="35775" rtlCol="0" anchor="ctr">
            <a:normAutofit/>
          </a:bodyPr>
          <a:lstStyle/>
          <a:p>
            <a:r>
              <a:rPr lang="fr-FR" dirty="0"/>
              <a:t>Modifiez le style du titre</a:t>
            </a:r>
          </a:p>
        </p:txBody>
      </p:sp>
      <p:sp>
        <p:nvSpPr>
          <p:cNvPr id="4" name="Espace réservé du texte 2"/>
          <p:cNvSpPr>
            <a:spLocks noGrp="1"/>
          </p:cNvSpPr>
          <p:nvPr>
            <p:ph type="body" idx="1"/>
          </p:nvPr>
        </p:nvSpPr>
        <p:spPr>
          <a:xfrm>
            <a:off x="492768" y="2163607"/>
            <a:ext cx="8158468" cy="3962951"/>
          </a:xfrm>
          <a:prstGeom prst="rect">
            <a:avLst/>
          </a:prstGeom>
        </p:spPr>
        <p:txBody>
          <a:bodyPr vert="horz" lIns="71550" tIns="35775" rIns="71550" bIns="35775"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18228016"/>
      </p:ext>
    </p:extLst>
  </p:cSld>
  <p:clrMap bg1="lt1" tx1="dk1" bg2="lt2" tx2="dk2" accent1="accent1" accent2="accent2" accent3="accent3" accent4="accent4" accent5="accent5" accent6="accent6" hlink="hlink" folHlink="folHlink"/>
  <p:sldLayoutIdLst>
    <p:sldLayoutId id="2147483791" r:id="rId1"/>
    <p:sldLayoutId id="2147483798" r:id="rId2"/>
    <p:sldLayoutId id="2147483799" r:id="rId3"/>
    <p:sldLayoutId id="2147483830" r:id="rId4"/>
    <p:sldLayoutId id="2147483829" r:id="rId5"/>
    <p:sldLayoutId id="2147483834" r:id="rId6"/>
    <p:sldLayoutId id="2147483836" r:id="rId7"/>
    <p:sldLayoutId id="2147483837" r:id="rId8"/>
    <p:sldLayoutId id="2147483824" r:id="rId9"/>
    <p:sldLayoutId id="2147483838" r:id="rId10"/>
  </p:sldLayoutIdLst>
  <p:hf hdr="0" dt="0"/>
  <p:txStyles>
    <p:titleStyle>
      <a:lvl1pPr algn="l" defTabSz="778593" rtl="0" eaLnBrk="1" latinLnBrk="0" hangingPunct="1">
        <a:spcBef>
          <a:spcPct val="0"/>
        </a:spcBef>
        <a:spcAft>
          <a:spcPts val="939"/>
        </a:spcAft>
        <a:buNone/>
        <a:defRPr sz="3100" b="1" kern="1200">
          <a:solidFill>
            <a:srgbClr val="004F71"/>
          </a:solidFill>
          <a:latin typeface="+mj-lt"/>
          <a:ea typeface="+mj-ea"/>
          <a:cs typeface="+mj-cs"/>
        </a:defRPr>
      </a:lvl1pPr>
    </p:titleStyle>
    <p:bodyStyle>
      <a:lvl1pPr marL="0" indent="0" algn="l" defTabSz="563189" rtl="0" eaLnBrk="1" latinLnBrk="0" hangingPunct="1">
        <a:spcBef>
          <a:spcPct val="20000"/>
        </a:spcBef>
        <a:spcAft>
          <a:spcPts val="939"/>
        </a:spcAft>
        <a:buFontTx/>
        <a:buNone/>
        <a:defRPr lang="fr-FR" sz="1900" kern="1200" spc="23" baseline="0" smtClean="0">
          <a:solidFill>
            <a:schemeClr val="tx1"/>
          </a:solidFill>
          <a:effectLst/>
          <a:latin typeface="+mn-lt"/>
          <a:ea typeface="+mn-ea"/>
          <a:cs typeface="+mn-cs"/>
        </a:defRPr>
      </a:lvl1pPr>
      <a:lvl2pPr marL="560229" indent="-268314" algn="l" defTabSz="778593" rtl="0" eaLnBrk="1" latinLnBrk="0" hangingPunct="1">
        <a:spcBef>
          <a:spcPts val="0"/>
        </a:spcBef>
        <a:spcAft>
          <a:spcPts val="470"/>
        </a:spcAft>
        <a:buFont typeface="Arial" panose="020B0604020202020204" pitchFamily="34" charset="0"/>
        <a:buChar char="•"/>
        <a:defRPr sz="1600" b="0" kern="1200" baseline="0">
          <a:solidFill>
            <a:schemeClr val="tx1"/>
          </a:solidFill>
          <a:latin typeface="+mn-lt"/>
          <a:ea typeface="+mn-ea"/>
          <a:cs typeface="+mn-cs"/>
        </a:defRPr>
      </a:lvl2pPr>
      <a:lvl3pPr marL="972636" indent="-193782"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3pPr>
      <a:lvl4pPr marL="1362536"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4pPr>
      <a:lvl5pPr marL="1751834"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5pPr>
      <a:lvl6pPr marL="1946483"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6pPr>
      <a:lvl7pPr marL="2335776"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7pPr>
      <a:lvl8pPr marL="2919723"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8pPr>
      <a:lvl9pPr marL="3309020"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9pPr>
    </p:bodyStyle>
    <p:other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3"/>
          <p:cNvSpPr>
            <a:spLocks noGrp="1"/>
          </p:cNvSpPr>
          <p:nvPr>
            <p:ph type="body" sz="quarter" idx="11"/>
          </p:nvPr>
        </p:nvSpPr>
        <p:spPr>
          <a:xfrm>
            <a:off x="836585" y="1868827"/>
            <a:ext cx="5490610" cy="2898159"/>
          </a:xfrm>
        </p:spPr>
        <p:txBody>
          <a:bodyPr>
            <a:normAutofit/>
          </a:bodyPr>
          <a:lstStyle/>
          <a:p>
            <a:r>
              <a:rPr lang="fr-FR" sz="4000" dirty="0">
                <a:solidFill>
                  <a:schemeClr val="tx1"/>
                </a:solidFill>
              </a:rPr>
              <a:t>Présentation des questions du Washington Group</a:t>
            </a:r>
            <a:endParaRPr lang="en-GB" sz="4000" dirty="0">
              <a:solidFill>
                <a:schemeClr val="tx1"/>
              </a:solidFill>
            </a:endParaRPr>
          </a:p>
        </p:txBody>
      </p:sp>
    </p:spTree>
    <p:extLst>
      <p:ext uri="{BB962C8B-B14F-4D97-AF65-F5344CB8AC3E}">
        <p14:creationId xmlns:p14="http://schemas.microsoft.com/office/powerpoint/2010/main" val="4107829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DEA454BE-A2D7-4AC0-9813-AEA63FF9A448}"/>
              </a:ext>
            </a:extLst>
          </p:cNvPr>
          <p:cNvPicPr>
            <a:picLocks noChangeAspect="1"/>
          </p:cNvPicPr>
          <p:nvPr/>
        </p:nvPicPr>
        <p:blipFill>
          <a:blip r:embed="rId3"/>
          <a:stretch>
            <a:fillRect/>
          </a:stretch>
        </p:blipFill>
        <p:spPr>
          <a:xfrm>
            <a:off x="4752021" y="1399084"/>
            <a:ext cx="4068258" cy="4959401"/>
          </a:xfrm>
          <a:prstGeom prst="rect">
            <a:avLst/>
          </a:prstGeom>
        </p:spPr>
      </p:pic>
      <p:sp>
        <p:nvSpPr>
          <p:cNvPr id="2" name="Title 1"/>
          <p:cNvSpPr>
            <a:spLocks noGrp="1"/>
          </p:cNvSpPr>
          <p:nvPr>
            <p:ph type="title"/>
          </p:nvPr>
        </p:nvSpPr>
        <p:spPr>
          <a:xfrm>
            <a:off x="480064" y="489550"/>
            <a:ext cx="8351189" cy="1102589"/>
          </a:xfrm>
        </p:spPr>
        <p:txBody>
          <a:bodyPr/>
          <a:lstStyle/>
          <a:p>
            <a:r>
              <a:rPr lang="fr-FR" sz="2800" dirty="0"/>
              <a:t>La version courte </a:t>
            </a:r>
            <a:r>
              <a:rPr lang="fr-FR" sz="2800" dirty="0" smtClean="0"/>
              <a:t>enrichie des questions du Washington Group</a:t>
            </a:r>
            <a:endParaRPr lang="en-GB" dirty="0"/>
          </a:p>
        </p:txBody>
      </p:sp>
      <p:sp>
        <p:nvSpPr>
          <p:cNvPr id="3" name="Content Placeholder 2"/>
          <p:cNvSpPr>
            <a:spLocks noGrp="1"/>
          </p:cNvSpPr>
          <p:nvPr>
            <p:ph idx="1"/>
          </p:nvPr>
        </p:nvSpPr>
        <p:spPr>
          <a:xfrm>
            <a:off x="480064" y="1399085"/>
            <a:ext cx="4068258" cy="4959400"/>
          </a:xfrm>
        </p:spPr>
        <p:txBody>
          <a:bodyPr>
            <a:normAutofit/>
          </a:bodyPr>
          <a:lstStyle/>
          <a:p>
            <a:r>
              <a:rPr lang="fr-FR" sz="2400" dirty="0"/>
              <a:t>La version courte </a:t>
            </a:r>
            <a:r>
              <a:rPr lang="fr-FR" sz="2400" dirty="0" smtClean="0"/>
              <a:t>enrichie </a:t>
            </a:r>
            <a:r>
              <a:rPr lang="fr-FR" sz="2400" dirty="0"/>
              <a:t>pose 6 questions supplémentaires et aborde les sujets de santé mentale et de handicaps psychosociaux en plus des questions posées la version courte. Les questions supplémentaires concernent l'anxiété, la dépression et le haut du corps.</a:t>
            </a:r>
            <a:endParaRPr lang="en-US" sz="2400" dirty="0"/>
          </a:p>
          <a:p>
            <a:endParaRPr lang="en-US" sz="2400" dirty="0"/>
          </a:p>
          <a:p>
            <a:endParaRPr lang="en-GB" dirty="0"/>
          </a:p>
        </p:txBody>
      </p:sp>
      <p:sp>
        <p:nvSpPr>
          <p:cNvPr id="4" name="Slide Number Placeholder 3"/>
          <p:cNvSpPr>
            <a:spLocks noGrp="1"/>
          </p:cNvSpPr>
          <p:nvPr>
            <p:ph type="sldNum" sz="quarter" idx="12"/>
          </p:nvPr>
        </p:nvSpPr>
        <p:spPr/>
        <p:txBody>
          <a:bodyPr/>
          <a:lstStyle/>
          <a:p>
            <a:fld id="{90674DFE-F235-4FE6-B070-9AAFFB84EECD}" type="slidenum">
              <a:rPr lang="fr-FR" smtClean="0"/>
              <a:t>10</a:t>
            </a:fld>
            <a:endParaRPr lang="fr-FR" dirty="0"/>
          </a:p>
        </p:txBody>
      </p:sp>
    </p:spTree>
    <p:extLst>
      <p:ext uri="{BB962C8B-B14F-4D97-AF65-F5344CB8AC3E}">
        <p14:creationId xmlns:p14="http://schemas.microsoft.com/office/powerpoint/2010/main" val="3749522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4" y="489550"/>
            <a:ext cx="8351189" cy="1102589"/>
          </a:xfrm>
        </p:spPr>
        <p:txBody>
          <a:bodyPr>
            <a:normAutofit fontScale="90000"/>
          </a:bodyPr>
          <a:lstStyle/>
          <a:p>
            <a:pPr lvl="0"/>
            <a:r>
              <a:rPr lang="fr-FR" sz="3200" dirty="0"/>
              <a:t>La version longue des </a:t>
            </a:r>
            <a:r>
              <a:rPr lang="fr-FR" sz="3200" dirty="0" smtClean="0"/>
              <a:t>questions du Washington Group</a:t>
            </a:r>
            <a:r>
              <a:rPr lang="en-GB" dirty="0" smtClean="0"/>
              <a:t/>
            </a:r>
            <a:br>
              <a:rPr lang="en-GB" dirty="0" smtClean="0"/>
            </a:br>
            <a:endParaRPr lang="en-GB" dirty="0">
              <a:solidFill>
                <a:srgbClr val="FF0000"/>
              </a:solidFill>
            </a:endParaRPr>
          </a:p>
        </p:txBody>
      </p:sp>
      <p:sp>
        <p:nvSpPr>
          <p:cNvPr id="3" name="Content Placeholder 2"/>
          <p:cNvSpPr>
            <a:spLocks noGrp="1"/>
          </p:cNvSpPr>
          <p:nvPr>
            <p:ph idx="1"/>
          </p:nvPr>
        </p:nvSpPr>
        <p:spPr>
          <a:xfrm>
            <a:off x="492766" y="1844447"/>
            <a:ext cx="8338487" cy="4059828"/>
          </a:xfrm>
        </p:spPr>
        <p:txBody>
          <a:bodyPr>
            <a:normAutofit fontScale="92500" lnSpcReduction="10000"/>
          </a:bodyPr>
          <a:lstStyle/>
          <a:p>
            <a:r>
              <a:rPr lang="fr-FR" sz="2400" dirty="0"/>
              <a:t>Les domaines fonctionnels suivants sont inclus dans </a:t>
            </a:r>
            <a:r>
              <a:rPr lang="fr-FR" sz="2400" dirty="0" smtClean="0"/>
              <a:t>la version longue: </a:t>
            </a:r>
            <a:r>
              <a:rPr lang="fr-FR" sz="2400" dirty="0"/>
              <a:t>vision, audition, mobilité, cognition, affections (anxiété et dépression), douleur, fatigue, communication, fonctionnement du haut du corps</a:t>
            </a:r>
          </a:p>
          <a:p>
            <a:r>
              <a:rPr lang="fr-FR" sz="2400" dirty="0" smtClean="0"/>
              <a:t>La version longue aborde </a:t>
            </a:r>
            <a:r>
              <a:rPr lang="fr-FR" sz="2400" dirty="0"/>
              <a:t>également des questions telles que:</a:t>
            </a:r>
          </a:p>
          <a:p>
            <a:pPr marL="342900" indent="-342900">
              <a:buFont typeface="Arial" panose="020B0604020202020204" pitchFamily="34" charset="0"/>
              <a:buChar char="•"/>
            </a:pPr>
            <a:r>
              <a:rPr lang="fr-FR" sz="2400" dirty="0"/>
              <a:t>Fonctionnement avec et sans utilisation de dispositifs / aides, le cas échéant,</a:t>
            </a:r>
          </a:p>
          <a:p>
            <a:pPr marL="342900" indent="-342900">
              <a:buFont typeface="Arial" panose="020B0604020202020204" pitchFamily="34" charset="0"/>
              <a:buChar char="•"/>
            </a:pPr>
            <a:r>
              <a:rPr lang="fr-FR" sz="2400" dirty="0"/>
              <a:t>Âge au début de la difficulté fonctionnelle.</a:t>
            </a:r>
          </a:p>
          <a:p>
            <a:pPr marL="342900" indent="-342900">
              <a:buFont typeface="Arial" panose="020B0604020202020204" pitchFamily="34" charset="0"/>
              <a:buChar char="•"/>
            </a:pPr>
            <a:r>
              <a:rPr lang="fr-FR" sz="2400" dirty="0"/>
              <a:t>Facteurs environnementaux pouvant influencer le fonctionnement et / ou la participation.</a:t>
            </a:r>
            <a:endParaRPr lang="en-GB" dirty="0"/>
          </a:p>
        </p:txBody>
      </p:sp>
      <p:sp>
        <p:nvSpPr>
          <p:cNvPr id="4" name="Slide Number Placeholder 3"/>
          <p:cNvSpPr>
            <a:spLocks noGrp="1"/>
          </p:cNvSpPr>
          <p:nvPr>
            <p:ph type="sldNum" sz="quarter" idx="12"/>
          </p:nvPr>
        </p:nvSpPr>
        <p:spPr/>
        <p:txBody>
          <a:bodyPr/>
          <a:lstStyle/>
          <a:p>
            <a:fld id="{90674DFE-F235-4FE6-B070-9AAFFB84EECD}" type="slidenum">
              <a:rPr lang="fr-FR" smtClean="0"/>
              <a:t>11</a:t>
            </a:fld>
            <a:endParaRPr lang="fr-FR" dirty="0"/>
          </a:p>
        </p:txBody>
      </p:sp>
    </p:spTree>
    <p:extLst>
      <p:ext uri="{BB962C8B-B14F-4D97-AF65-F5344CB8AC3E}">
        <p14:creationId xmlns:p14="http://schemas.microsoft.com/office/powerpoint/2010/main" val="3082149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92080" y="293061"/>
            <a:ext cx="3696789" cy="2535550"/>
          </a:xfrm>
        </p:spPr>
      </p:pic>
      <p:sp>
        <p:nvSpPr>
          <p:cNvPr id="2" name="Title 1">
            <a:extLst>
              <a:ext uri="{FF2B5EF4-FFF2-40B4-BE49-F238E27FC236}">
                <a16:creationId xmlns="" xmlns:a16="http://schemas.microsoft.com/office/drawing/2014/main" id="{0BF76886-A28C-4152-ADFD-34222DAD76D5}"/>
              </a:ext>
            </a:extLst>
          </p:cNvPr>
          <p:cNvSpPr>
            <a:spLocks noGrp="1"/>
          </p:cNvSpPr>
          <p:nvPr>
            <p:ph type="title"/>
          </p:nvPr>
        </p:nvSpPr>
        <p:spPr/>
        <p:txBody>
          <a:bodyPr/>
          <a:lstStyle/>
          <a:p>
            <a:r>
              <a:rPr lang="en-US" altLang="en-US" dirty="0" smtClean="0"/>
              <a:t>Module sur le </a:t>
            </a:r>
            <a:r>
              <a:rPr lang="en-US" altLang="en-US" dirty="0" err="1" smtClean="0"/>
              <a:t>fonctionnement</a:t>
            </a:r>
            <a:r>
              <a:rPr lang="en-US" altLang="en-US" dirty="0" smtClean="0"/>
              <a:t/>
            </a:r>
            <a:br>
              <a:rPr lang="en-US" altLang="en-US" dirty="0" smtClean="0"/>
            </a:br>
            <a:r>
              <a:rPr lang="en-US" altLang="en-US" dirty="0" smtClean="0"/>
              <a:t>de </a:t>
            </a:r>
            <a:r>
              <a:rPr lang="en-US" altLang="en-US" dirty="0" err="1" smtClean="0"/>
              <a:t>l’enfant</a:t>
            </a:r>
            <a:endParaRPr lang="en-GB" dirty="0"/>
          </a:p>
        </p:txBody>
      </p:sp>
      <p:sp>
        <p:nvSpPr>
          <p:cNvPr id="4" name="Slide Number Placeholder 3">
            <a:extLst>
              <a:ext uri="{FF2B5EF4-FFF2-40B4-BE49-F238E27FC236}">
                <a16:creationId xmlns="" xmlns:a16="http://schemas.microsoft.com/office/drawing/2014/main" id="{C8115FCD-5D7B-4781-B388-7A9F991DE3CF}"/>
              </a:ext>
            </a:extLst>
          </p:cNvPr>
          <p:cNvSpPr>
            <a:spLocks noGrp="1"/>
          </p:cNvSpPr>
          <p:nvPr>
            <p:ph type="sldNum" sz="quarter" idx="12"/>
          </p:nvPr>
        </p:nvSpPr>
        <p:spPr/>
        <p:txBody>
          <a:bodyPr/>
          <a:lstStyle/>
          <a:p>
            <a:fld id="{90674DFE-F235-4FE6-B070-9AAFFB84EECD}" type="slidenum">
              <a:rPr lang="fr-FR" smtClean="0"/>
              <a:t>12</a:t>
            </a:fld>
            <a:endParaRPr lang="fr-FR" dirty="0"/>
          </a:p>
        </p:txBody>
      </p:sp>
      <p:sp>
        <p:nvSpPr>
          <p:cNvPr id="6" name="Rectangle 5">
            <a:extLst>
              <a:ext uri="{FF2B5EF4-FFF2-40B4-BE49-F238E27FC236}">
                <a16:creationId xmlns="" xmlns:a16="http://schemas.microsoft.com/office/drawing/2014/main" id="{4696A5CF-08CF-40D0-80E3-8600B01FCA41}"/>
              </a:ext>
            </a:extLst>
          </p:cNvPr>
          <p:cNvSpPr/>
          <p:nvPr/>
        </p:nvSpPr>
        <p:spPr>
          <a:xfrm>
            <a:off x="434896" y="1433359"/>
            <a:ext cx="4507224" cy="5262979"/>
          </a:xfrm>
          <a:prstGeom prst="rect">
            <a:avLst/>
          </a:prstGeom>
        </p:spPr>
        <p:txBody>
          <a:bodyPr wrap="square">
            <a:spAutoFit/>
          </a:bodyPr>
          <a:lstStyle/>
          <a:p>
            <a:pPr marL="457200" indent="-457200" fontAlgn="base">
              <a:buFont typeface="Arial" panose="020B0604020202020204" pitchFamily="34" charset="0"/>
              <a:buChar char="•"/>
            </a:pPr>
            <a:r>
              <a:rPr lang="en-US" sz="2400" dirty="0"/>
              <a:t>2 </a:t>
            </a:r>
            <a:r>
              <a:rPr lang="en-US" sz="2400" dirty="0" smtClean="0"/>
              <a:t>versions </a:t>
            </a:r>
            <a:r>
              <a:rPr lang="en-US" sz="2400" dirty="0" err="1" smtClean="0"/>
              <a:t>disponibles</a:t>
            </a:r>
            <a:r>
              <a:rPr lang="en-US" sz="2400" dirty="0" smtClean="0"/>
              <a:t>: </a:t>
            </a:r>
            <a:r>
              <a:rPr lang="fr-FR" sz="2400" dirty="0"/>
              <a:t>pour les 2 </a:t>
            </a:r>
            <a:r>
              <a:rPr lang="fr-FR" sz="2400" dirty="0" smtClean="0"/>
              <a:t>– 4 ans </a:t>
            </a:r>
            <a:r>
              <a:rPr lang="fr-FR" sz="2400" dirty="0"/>
              <a:t>&amp; 5 - 17 </a:t>
            </a:r>
            <a:r>
              <a:rPr lang="fr-FR" sz="2400" dirty="0" smtClean="0"/>
              <a:t>ans</a:t>
            </a:r>
          </a:p>
          <a:p>
            <a:pPr marL="457200" indent="-457200" fontAlgn="base">
              <a:buFont typeface="Arial" panose="020B0604020202020204" pitchFamily="34" charset="0"/>
              <a:buChar char="•"/>
            </a:pPr>
            <a:r>
              <a:rPr lang="fr-FR" sz="2400" dirty="0" smtClean="0"/>
              <a:t>2 </a:t>
            </a:r>
            <a:r>
              <a:rPr lang="fr-FR" sz="2400" dirty="0"/>
              <a:t>séries de 16 questions et 24 </a:t>
            </a:r>
            <a:r>
              <a:rPr lang="fr-FR" sz="2400"/>
              <a:t>questions </a:t>
            </a:r>
            <a:r>
              <a:rPr lang="fr-FR" sz="2400" smtClean="0"/>
              <a:t>conditionnelles </a:t>
            </a:r>
          </a:p>
          <a:p>
            <a:pPr marL="457200" indent="-457200" fontAlgn="base">
              <a:buFont typeface="Arial" panose="020B0604020202020204" pitchFamily="34" charset="0"/>
              <a:buChar char="•"/>
            </a:pPr>
            <a:r>
              <a:rPr lang="fr-FR" sz="2400" smtClean="0"/>
              <a:t>Domaines</a:t>
            </a:r>
            <a:r>
              <a:rPr lang="fr-FR" sz="2400" dirty="0"/>
              <a:t>: Six des domaines inclus dans le </a:t>
            </a:r>
            <a:r>
              <a:rPr lang="fr-FR" sz="2400" dirty="0" smtClean="0"/>
              <a:t>MFE </a:t>
            </a:r>
            <a:r>
              <a:rPr lang="fr-FR" sz="2400" dirty="0"/>
              <a:t>sont similaires à ceux </a:t>
            </a:r>
            <a:r>
              <a:rPr lang="fr-FR" sz="2400" dirty="0" smtClean="0"/>
              <a:t>de la version courte, </a:t>
            </a:r>
            <a:r>
              <a:rPr lang="fr-FR" sz="2400" dirty="0"/>
              <a:t>mais les questions utilisées dans le </a:t>
            </a:r>
            <a:r>
              <a:rPr lang="fr-FR" sz="2400" dirty="0" smtClean="0"/>
              <a:t>MFE </a:t>
            </a:r>
            <a:r>
              <a:rPr lang="fr-FR" sz="2400" dirty="0"/>
              <a:t>sont légèrement modifiées </a:t>
            </a:r>
            <a:r>
              <a:rPr lang="fr-FR" sz="2400" dirty="0" smtClean="0"/>
              <a:t>afin d’être </a:t>
            </a:r>
            <a:r>
              <a:rPr lang="fr-FR" sz="2400" dirty="0"/>
              <a:t>utilisées avec cette sous-population.</a:t>
            </a:r>
            <a:endParaRPr lang="en-US" sz="2400" dirty="0"/>
          </a:p>
        </p:txBody>
      </p:sp>
      <p:sp>
        <p:nvSpPr>
          <p:cNvPr id="7" name="Rectangle 6">
            <a:extLst>
              <a:ext uri="{FF2B5EF4-FFF2-40B4-BE49-F238E27FC236}">
                <a16:creationId xmlns="" xmlns:a16="http://schemas.microsoft.com/office/drawing/2014/main" id="{94A48D97-A478-4EFB-A9A4-C89ADCF5E374}"/>
              </a:ext>
            </a:extLst>
          </p:cNvPr>
          <p:cNvSpPr/>
          <p:nvPr/>
        </p:nvSpPr>
        <p:spPr>
          <a:xfrm>
            <a:off x="4942120" y="2843935"/>
            <a:ext cx="3832149" cy="3323987"/>
          </a:xfrm>
          <a:prstGeom prst="rect">
            <a:avLst/>
          </a:prstGeom>
        </p:spPr>
        <p:txBody>
          <a:bodyPr wrap="square">
            <a:spAutoFit/>
          </a:bodyPr>
          <a:lstStyle/>
          <a:p>
            <a:r>
              <a:rPr lang="fr-FR" sz="2100" dirty="0"/>
              <a:t>Domaines supplémentaires pour représenter la complexité  du développement de l'enfant, y compris l'apprentissage, le comportement, la concentration, le changement et les émotions</a:t>
            </a:r>
            <a:r>
              <a:rPr lang="fr-FR" sz="2100" dirty="0" smtClean="0"/>
              <a:t>.</a:t>
            </a:r>
          </a:p>
          <a:p>
            <a:endParaRPr lang="fr-FR" sz="2100" dirty="0"/>
          </a:p>
          <a:p>
            <a:r>
              <a:rPr lang="fr-FR" sz="2100" dirty="0"/>
              <a:t>À administrer à la mère ou au garant.</a:t>
            </a:r>
          </a:p>
        </p:txBody>
      </p:sp>
    </p:spTree>
    <p:extLst>
      <p:ext uri="{BB962C8B-B14F-4D97-AF65-F5344CB8AC3E}">
        <p14:creationId xmlns:p14="http://schemas.microsoft.com/office/powerpoint/2010/main" val="1044032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3" y="503675"/>
            <a:ext cx="8171173" cy="1102589"/>
          </a:xfrm>
        </p:spPr>
        <p:txBody>
          <a:bodyPr/>
          <a:lstStyle/>
          <a:p>
            <a:r>
              <a:rPr lang="en-GB" dirty="0" smtClean="0"/>
              <a:t>Module sur le </a:t>
            </a:r>
            <a:r>
              <a:rPr lang="en-GB" dirty="0" err="1" smtClean="0"/>
              <a:t>fonctionnement</a:t>
            </a:r>
            <a:r>
              <a:rPr lang="en-GB" dirty="0" smtClean="0"/>
              <a:t> de </a:t>
            </a:r>
            <a:r>
              <a:rPr lang="en-GB" dirty="0" err="1" smtClean="0"/>
              <a:t>l’enfant</a:t>
            </a:r>
            <a:endParaRPr lang="en-GB" dirty="0"/>
          </a:p>
        </p:txBody>
      </p:sp>
      <p:sp>
        <p:nvSpPr>
          <p:cNvPr id="3" name="Rectangle 2">
            <a:extLst>
              <a:ext uri="{FF2B5EF4-FFF2-40B4-BE49-F238E27FC236}">
                <a16:creationId xmlns="" xmlns:a16="http://schemas.microsoft.com/office/drawing/2014/main" id="{B3B77A4B-E495-4D80-ABEA-2DA7A95B5D1C}"/>
              </a:ext>
            </a:extLst>
          </p:cNvPr>
          <p:cNvSpPr/>
          <p:nvPr/>
        </p:nvSpPr>
        <p:spPr>
          <a:xfrm>
            <a:off x="480063" y="1763815"/>
            <a:ext cx="8663937" cy="3539430"/>
          </a:xfrm>
          <a:prstGeom prst="rect">
            <a:avLst/>
          </a:prstGeom>
        </p:spPr>
        <p:txBody>
          <a:bodyPr wrap="square">
            <a:spAutoFit/>
          </a:bodyPr>
          <a:lstStyle/>
          <a:p>
            <a:r>
              <a:rPr lang="fr-FR" sz="2800" dirty="0" smtClean="0"/>
              <a:t>Le </a:t>
            </a:r>
            <a:r>
              <a:rPr lang="fr-FR" sz="2800" dirty="0"/>
              <a:t>module comprend deux questionnaires: </a:t>
            </a:r>
            <a:endParaRPr lang="fr-FR" sz="2800" dirty="0" smtClean="0"/>
          </a:p>
          <a:p>
            <a:pPr marL="457200" indent="-457200">
              <a:buFont typeface="Arial" panose="020B0604020202020204" pitchFamily="34" charset="0"/>
              <a:buChar char="•"/>
            </a:pPr>
            <a:r>
              <a:rPr lang="fr-FR" sz="2800" dirty="0" smtClean="0"/>
              <a:t>Pour </a:t>
            </a:r>
            <a:r>
              <a:rPr lang="fr-FR" sz="2800" dirty="0"/>
              <a:t>les enfants de 2 à 4 ans (16 questions) </a:t>
            </a:r>
            <a:endParaRPr lang="fr-FR" sz="2800" dirty="0" smtClean="0"/>
          </a:p>
          <a:p>
            <a:pPr marL="457200" indent="-457200">
              <a:buFont typeface="Arial" panose="020B0604020202020204" pitchFamily="34" charset="0"/>
              <a:buChar char="•"/>
            </a:pPr>
            <a:r>
              <a:rPr lang="fr-FR" sz="2800" dirty="0" smtClean="0"/>
              <a:t>Pour </a:t>
            </a:r>
            <a:r>
              <a:rPr lang="fr-FR" sz="2800" dirty="0"/>
              <a:t>les enfants de 5 à 17 ans (24 questions) </a:t>
            </a:r>
            <a:endParaRPr lang="fr-FR" sz="2800" dirty="0" smtClean="0"/>
          </a:p>
          <a:p>
            <a:endParaRPr lang="fr-FR" sz="2800" dirty="0"/>
          </a:p>
          <a:p>
            <a:r>
              <a:rPr lang="fr-FR" sz="2800" dirty="0" smtClean="0"/>
              <a:t>Il </a:t>
            </a:r>
            <a:r>
              <a:rPr lang="fr-FR" sz="2800" dirty="0"/>
              <a:t>évalue les difficultés fonctionnelles dans différents domaines, notamment l'audition, la vision, la communication / compréhension, l'apprentissage, la mobilité et les émotions.</a:t>
            </a:r>
            <a:endParaRPr lang="en-US" dirty="0"/>
          </a:p>
        </p:txBody>
      </p:sp>
    </p:spTree>
    <p:extLst>
      <p:ext uri="{BB962C8B-B14F-4D97-AF65-F5344CB8AC3E}">
        <p14:creationId xmlns:p14="http://schemas.microsoft.com/office/powerpoint/2010/main" val="14243021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Module sur le </a:t>
            </a:r>
            <a:r>
              <a:rPr lang="en-GB" dirty="0" err="1"/>
              <a:t>fonctionnement</a:t>
            </a:r>
            <a:r>
              <a:rPr lang="en-GB" dirty="0"/>
              <a:t> de </a:t>
            </a:r>
            <a:r>
              <a:rPr lang="en-GB" dirty="0" err="1"/>
              <a:t>l’enfant</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570" y="1583795"/>
            <a:ext cx="7976010" cy="4280120"/>
          </a:xfrm>
          <a:prstGeom prst="rect">
            <a:avLst/>
          </a:prstGeom>
        </p:spPr>
      </p:pic>
    </p:spTree>
    <p:extLst>
      <p:ext uri="{BB962C8B-B14F-4D97-AF65-F5344CB8AC3E}">
        <p14:creationId xmlns:p14="http://schemas.microsoft.com/office/powerpoint/2010/main" val="2486044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Quels</a:t>
            </a:r>
            <a:r>
              <a:rPr lang="en-GB" dirty="0" smtClean="0"/>
              <a:t> </a:t>
            </a:r>
            <a:r>
              <a:rPr lang="en-GB" dirty="0" err="1" smtClean="0"/>
              <a:t>domaines</a:t>
            </a:r>
            <a:r>
              <a:rPr lang="en-GB" dirty="0" smtClean="0"/>
              <a:t> </a:t>
            </a:r>
            <a:r>
              <a:rPr lang="en-GB" dirty="0" err="1" smtClean="0"/>
              <a:t>couvre</a:t>
            </a:r>
            <a:r>
              <a:rPr lang="en-GB" dirty="0" smtClean="0"/>
              <a:t>-t-</a:t>
            </a:r>
            <a:r>
              <a:rPr lang="en-GB" dirty="0" err="1" smtClean="0"/>
              <a:t>il</a:t>
            </a:r>
            <a:r>
              <a:rPr lang="en-GB" dirty="0" smtClean="0"/>
              <a:t>? </a:t>
            </a:r>
            <a:endParaRPr lang="en-GB" dirty="0"/>
          </a:p>
        </p:txBody>
      </p:sp>
      <p:graphicFrame>
        <p:nvGraphicFramePr>
          <p:cNvPr id="4" name="Table 3">
            <a:extLst>
              <a:ext uri="{FF2B5EF4-FFF2-40B4-BE49-F238E27FC236}">
                <a16:creationId xmlns="" xmlns:a16="http://schemas.microsoft.com/office/drawing/2014/main" id="{2DCD3A7A-048B-4173-BE65-10D84D335287}"/>
              </a:ext>
            </a:extLst>
          </p:cNvPr>
          <p:cNvGraphicFramePr>
            <a:graphicFrameLocks noGrp="1"/>
          </p:cNvGraphicFramePr>
          <p:nvPr>
            <p:extLst>
              <p:ext uri="{D42A27DB-BD31-4B8C-83A1-F6EECF244321}">
                <p14:modId xmlns:p14="http://schemas.microsoft.com/office/powerpoint/2010/main" val="199575277"/>
              </p:ext>
            </p:extLst>
          </p:nvPr>
        </p:nvGraphicFramePr>
        <p:xfrm>
          <a:off x="304800" y="1371601"/>
          <a:ext cx="8382000" cy="4708179"/>
        </p:xfrm>
        <a:graphic>
          <a:graphicData uri="http://schemas.openxmlformats.org/drawingml/2006/table">
            <a:tbl>
              <a:tblPr firstRow="1" bandRow="1">
                <a:tableStyleId>{073A0DAA-6AF3-43AB-8588-CEC1D06C72B9}</a:tableStyleId>
              </a:tblPr>
              <a:tblGrid>
                <a:gridCol w="4191000">
                  <a:extLst>
                    <a:ext uri="{9D8B030D-6E8A-4147-A177-3AD203B41FA5}">
                      <a16:colId xmlns="" xmlns:a16="http://schemas.microsoft.com/office/drawing/2014/main" val="2491130018"/>
                    </a:ext>
                  </a:extLst>
                </a:gridCol>
                <a:gridCol w="4191000">
                  <a:extLst>
                    <a:ext uri="{9D8B030D-6E8A-4147-A177-3AD203B41FA5}">
                      <a16:colId xmlns="" xmlns:a16="http://schemas.microsoft.com/office/drawing/2014/main" val="3932103947"/>
                    </a:ext>
                  </a:extLst>
                </a:gridCol>
              </a:tblGrid>
              <a:tr h="370626">
                <a:tc>
                  <a:txBody>
                    <a:bodyPr/>
                    <a:lstStyle/>
                    <a:p>
                      <a:pPr algn="ctr"/>
                      <a:r>
                        <a:rPr lang="en-GB" sz="2000" kern="1200" dirty="0">
                          <a:effectLst/>
                        </a:rPr>
                        <a:t>2-4 </a:t>
                      </a:r>
                      <a:r>
                        <a:rPr lang="en-GB" sz="2000" kern="1200" dirty="0" err="1" smtClean="0">
                          <a:effectLst/>
                        </a:rPr>
                        <a:t>ans</a:t>
                      </a:r>
                      <a:endParaRPr lang="en-US" sz="2000" dirty="0"/>
                    </a:p>
                  </a:txBody>
                  <a:tcPr/>
                </a:tc>
                <a:tc>
                  <a:txBody>
                    <a:bodyPr/>
                    <a:lstStyle/>
                    <a:p>
                      <a:pPr algn="ctr"/>
                      <a:r>
                        <a:rPr lang="en-GB" sz="2000" kern="1200" dirty="0">
                          <a:effectLst/>
                        </a:rPr>
                        <a:t>5-17 years</a:t>
                      </a:r>
                      <a:endParaRPr lang="en-US" sz="2000" dirty="0"/>
                    </a:p>
                  </a:txBody>
                  <a:tcPr/>
                </a:tc>
                <a:extLst>
                  <a:ext uri="{0D108BD9-81ED-4DB2-BD59-A6C34878D82A}">
                    <a16:rowId xmlns="" xmlns:a16="http://schemas.microsoft.com/office/drawing/2014/main" val="3302355497"/>
                  </a:ext>
                </a:extLst>
              </a:tr>
              <a:tr h="2742631">
                <a:tc>
                  <a:txBody>
                    <a:bodyPr/>
                    <a:lstStyle/>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000" kern="1200" dirty="0" smtClean="0">
                          <a:effectLst/>
                        </a:rPr>
                        <a:t>Voir</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000" kern="1200" dirty="0" smtClean="0">
                          <a:effectLst/>
                        </a:rPr>
                        <a:t>Entendre</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000" kern="1200" dirty="0" smtClean="0">
                          <a:effectLst/>
                        </a:rPr>
                        <a:t>Marcher</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000" kern="1200" dirty="0" smtClean="0">
                          <a:effectLst/>
                        </a:rPr>
                        <a:t>Motricité</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000" kern="1200" dirty="0" smtClean="0">
                          <a:effectLst/>
                        </a:rPr>
                        <a:t>Communiquer ou comprendre</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000" kern="1200" dirty="0" smtClean="0">
                          <a:effectLst/>
                        </a:rPr>
                        <a:t>Apprendre</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000" kern="1200" dirty="0" smtClean="0">
                          <a:effectLst/>
                        </a:rPr>
                        <a:t>Jouer</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000" kern="1200" dirty="0" smtClean="0">
                          <a:effectLst/>
                        </a:rPr>
                        <a:t>Contrôler son comportement </a:t>
                      </a:r>
                    </a:p>
                  </a:txBody>
                  <a:tcPr/>
                </a:tc>
                <a:tc>
                  <a:txBody>
                    <a:bodyPr/>
                    <a:lstStyle/>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err="1" smtClean="0">
                          <a:effectLst/>
                        </a:rPr>
                        <a:t>Voir</a:t>
                      </a:r>
                      <a:endParaRPr lang="en-US" sz="2000" kern="1200" dirty="0" smtClean="0">
                        <a:effectLst/>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smtClean="0">
                          <a:effectLst/>
                        </a:rPr>
                        <a:t>Entendre</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smtClean="0">
                          <a:effectLst/>
                        </a:rPr>
                        <a:t>Marcher</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err="1" smtClean="0">
                          <a:effectLst/>
                        </a:rPr>
                        <a:t>Prendre</a:t>
                      </a:r>
                      <a:r>
                        <a:rPr lang="en-US" sz="2000" kern="1200" baseline="0" dirty="0" smtClean="0">
                          <a:effectLst/>
                        </a:rPr>
                        <a:t> </a:t>
                      </a:r>
                      <a:r>
                        <a:rPr lang="en-US" sz="2000" kern="1200" baseline="0" dirty="0" err="1" smtClean="0">
                          <a:effectLst/>
                        </a:rPr>
                        <a:t>soin</a:t>
                      </a:r>
                      <a:r>
                        <a:rPr lang="en-US" sz="2000" kern="1200" baseline="0" dirty="0" smtClean="0">
                          <a:effectLst/>
                        </a:rPr>
                        <a:t> de </a:t>
                      </a:r>
                      <a:r>
                        <a:rPr lang="en-US" sz="2000" kern="1200" baseline="0" dirty="0" err="1" smtClean="0">
                          <a:effectLst/>
                        </a:rPr>
                        <a:t>soi</a:t>
                      </a:r>
                      <a:endParaRPr lang="en-US" sz="2000" kern="1200" baseline="0" dirty="0" smtClean="0">
                        <a:effectLst/>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baseline="0" dirty="0" err="1" smtClean="0">
                          <a:effectLst/>
                        </a:rPr>
                        <a:t>Communiquer</a:t>
                      </a:r>
                      <a:r>
                        <a:rPr lang="en-US" sz="2000" kern="1200" baseline="0" dirty="0" smtClean="0">
                          <a:effectLst/>
                        </a:rPr>
                        <a:t> </a:t>
                      </a:r>
                      <a:r>
                        <a:rPr lang="en-US" sz="2000" kern="1200" baseline="0" dirty="0" err="1" smtClean="0">
                          <a:effectLst/>
                        </a:rPr>
                        <a:t>ou</a:t>
                      </a:r>
                      <a:r>
                        <a:rPr lang="en-US" sz="2000" kern="1200" baseline="0" dirty="0" smtClean="0">
                          <a:effectLst/>
                        </a:rPr>
                        <a:t> </a:t>
                      </a:r>
                      <a:r>
                        <a:rPr lang="en-US" sz="2000" kern="1200" baseline="0" dirty="0" err="1" smtClean="0">
                          <a:effectLst/>
                        </a:rPr>
                        <a:t>comprendre</a:t>
                      </a:r>
                      <a:endParaRPr lang="en-US" sz="2000" kern="1200" baseline="0" dirty="0" smtClean="0">
                        <a:effectLst/>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baseline="0" dirty="0" err="1" smtClean="0">
                          <a:effectLst/>
                        </a:rPr>
                        <a:t>Apprendre</a:t>
                      </a:r>
                      <a:endParaRPr lang="en-US" sz="2000" kern="1200" baseline="0" dirty="0" smtClean="0">
                        <a:effectLst/>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baseline="0" dirty="0" smtClean="0">
                          <a:effectLst/>
                        </a:rPr>
                        <a:t>Se </a:t>
                      </a:r>
                      <a:r>
                        <a:rPr lang="en-US" sz="2000" kern="1200" baseline="0" dirty="0" err="1" smtClean="0">
                          <a:effectLst/>
                        </a:rPr>
                        <a:t>rappeler</a:t>
                      </a:r>
                      <a:r>
                        <a:rPr lang="en-US" sz="2000" kern="1200" baseline="0" dirty="0" smtClean="0">
                          <a:effectLst/>
                        </a:rPr>
                        <a:t>, se </a:t>
                      </a:r>
                      <a:r>
                        <a:rPr lang="en-US" sz="2000" kern="1200" baseline="0" dirty="0" err="1" smtClean="0">
                          <a:effectLst/>
                        </a:rPr>
                        <a:t>concentrer</a:t>
                      </a:r>
                      <a:endParaRPr lang="en-US" sz="2000" kern="1200" baseline="0" dirty="0" smtClean="0">
                        <a:effectLst/>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baseline="0" dirty="0" smtClean="0">
                          <a:effectLst/>
                        </a:rPr>
                        <a:t>Accepter le </a:t>
                      </a:r>
                      <a:r>
                        <a:rPr lang="en-US" sz="2000" kern="1200" baseline="0" dirty="0" err="1" smtClean="0">
                          <a:effectLst/>
                        </a:rPr>
                        <a:t>changement</a:t>
                      </a:r>
                      <a:endParaRPr lang="en-US" sz="2000" kern="1200" baseline="0" dirty="0" smtClean="0">
                        <a:effectLst/>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000" kern="1200" dirty="0" smtClean="0">
                          <a:effectLst/>
                        </a:rPr>
                        <a:t>Contrôle</a:t>
                      </a:r>
                      <a:r>
                        <a:rPr lang="en-US" sz="2000" kern="1200" baseline="0" dirty="0" smtClean="0">
                          <a:effectLst/>
                        </a:rPr>
                        <a:t>r son </a:t>
                      </a:r>
                      <a:r>
                        <a:rPr lang="en-US" sz="2000" kern="1200" baseline="0" dirty="0" err="1" smtClean="0">
                          <a:effectLst/>
                        </a:rPr>
                        <a:t>comportement</a:t>
                      </a:r>
                      <a:endParaRPr lang="en-US" sz="2000" kern="1200" baseline="0" dirty="0" smtClean="0">
                        <a:effectLst/>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baseline="0" dirty="0" smtClean="0">
                          <a:effectLst/>
                        </a:rPr>
                        <a:t>Se faire des </a:t>
                      </a:r>
                      <a:r>
                        <a:rPr lang="en-US" sz="2000" kern="1200" baseline="0" dirty="0" err="1" smtClean="0">
                          <a:effectLst/>
                        </a:rPr>
                        <a:t>amis</a:t>
                      </a:r>
                      <a:endParaRPr lang="en-US" sz="2000" kern="1200" baseline="0" dirty="0" smtClean="0">
                        <a:effectLst/>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smtClean="0">
                          <a:effectLst/>
                        </a:rPr>
                        <a:t>Stress</a:t>
                      </a:r>
                      <a:r>
                        <a:rPr lang="en-US" sz="2000" kern="1200" baseline="0" dirty="0" smtClean="0">
                          <a:effectLst/>
                        </a:rPr>
                        <a:t> </a:t>
                      </a:r>
                      <a:r>
                        <a:rPr lang="en-US" sz="2000" kern="1200" dirty="0" smtClean="0">
                          <a:effectLst/>
                        </a:rPr>
                        <a:t>(</a:t>
                      </a:r>
                      <a:r>
                        <a:rPr lang="en-US" sz="2000" kern="1200" dirty="0" err="1" smtClean="0">
                          <a:effectLst/>
                        </a:rPr>
                        <a:t>anxiété</a:t>
                      </a:r>
                      <a:r>
                        <a:rPr lang="en-US" sz="2000" kern="1200" baseline="0" dirty="0" smtClean="0">
                          <a:effectLst/>
                        </a:rPr>
                        <a:t> et </a:t>
                      </a:r>
                      <a:r>
                        <a:rPr lang="en-US" sz="2000" kern="1200" baseline="0" dirty="0" err="1" smtClean="0">
                          <a:effectLst/>
                        </a:rPr>
                        <a:t>dépression</a:t>
                      </a:r>
                      <a:r>
                        <a:rPr lang="en-US" sz="2000" kern="1200" dirty="0" smtClean="0">
                          <a:effectLst/>
                        </a:rPr>
                        <a:t>) </a:t>
                      </a:r>
                      <a:endParaRPr lang="en-US" sz="2000" kern="1200" dirty="0">
                        <a:solidFill>
                          <a:srgbClr val="C00000"/>
                        </a:solidFill>
                        <a:effectLst/>
                        <a:latin typeface="+mn-lt"/>
                        <a:ea typeface="+mn-ea"/>
                        <a:cs typeface="+mn-cs"/>
                      </a:endParaRPr>
                    </a:p>
                  </a:txBody>
                  <a:tcPr/>
                </a:tc>
                <a:extLst>
                  <a:ext uri="{0D108BD9-81ED-4DB2-BD59-A6C34878D82A}">
                    <a16:rowId xmlns="" xmlns:a16="http://schemas.microsoft.com/office/drawing/2014/main" val="2469775442"/>
                  </a:ext>
                </a:extLst>
              </a:tr>
              <a:tr h="867699">
                <a:tc gridSpan="2">
                  <a:txBody>
                    <a:bodyPr/>
                    <a:lstStyle/>
                    <a:p>
                      <a:endParaRPr lang="en-US" sz="2000" dirty="0">
                        <a:solidFill>
                          <a:srgbClr val="FF0000"/>
                        </a:solidFill>
                      </a:endParaRPr>
                    </a:p>
                  </a:txBody>
                  <a:tcPr/>
                </a:tc>
                <a:tc hMerge="1">
                  <a:txBody>
                    <a:bodyPr/>
                    <a:lstStyle/>
                    <a:p>
                      <a:endParaRPr lang="en-US" sz="2000" dirty="0"/>
                    </a:p>
                  </a:txBody>
                  <a:tcPr/>
                </a:tc>
                <a:extLst>
                  <a:ext uri="{0D108BD9-81ED-4DB2-BD59-A6C34878D82A}">
                    <a16:rowId xmlns="" xmlns:a16="http://schemas.microsoft.com/office/drawing/2014/main" val="1820840891"/>
                  </a:ext>
                </a:extLst>
              </a:tr>
            </a:tbl>
          </a:graphicData>
        </a:graphic>
      </p:graphicFrame>
    </p:spTree>
    <p:extLst>
      <p:ext uri="{BB962C8B-B14F-4D97-AF65-F5344CB8AC3E}">
        <p14:creationId xmlns:p14="http://schemas.microsoft.com/office/powerpoint/2010/main" val="3914286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US" altLang="en-US" dirty="0" smtClean="0"/>
              <a:t>Washington Group – Module sur le </a:t>
            </a:r>
            <a:r>
              <a:rPr lang="en-US" altLang="en-US" dirty="0" err="1" smtClean="0"/>
              <a:t>fonctionnement</a:t>
            </a:r>
            <a:r>
              <a:rPr lang="en-US" altLang="en-US" dirty="0" smtClean="0"/>
              <a:t> de </a:t>
            </a:r>
            <a:r>
              <a:rPr lang="en-US" altLang="en-US" dirty="0" err="1" smtClean="0"/>
              <a:t>l’enfant</a:t>
            </a:r>
            <a:r>
              <a:rPr lang="en-US" altLang="en-US" dirty="0" smtClean="0"/>
              <a:t> </a:t>
            </a:r>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050500614"/>
              </p:ext>
            </p:extLst>
          </p:nvPr>
        </p:nvGraphicFramePr>
        <p:xfrm>
          <a:off x="746576" y="1583801"/>
          <a:ext cx="7605845" cy="4950538"/>
        </p:xfrm>
        <a:graphic>
          <a:graphicData uri="http://schemas.openxmlformats.org/drawingml/2006/table">
            <a:tbl>
              <a:tblPr firstRow="1" firstCol="1" bandRow="1"/>
              <a:tblGrid>
                <a:gridCol w="2535005"/>
                <a:gridCol w="2535005"/>
                <a:gridCol w="2535835"/>
              </a:tblGrid>
              <a:tr h="291208">
                <a:tc gridSpan="2">
                  <a:txBody>
                    <a:bodyPr/>
                    <a:lstStyle/>
                    <a:p>
                      <a:pPr algn="ctr">
                        <a:lnSpc>
                          <a:spcPct val="115000"/>
                        </a:lnSpc>
                        <a:spcAft>
                          <a:spcPts val="0"/>
                        </a:spcAft>
                      </a:pPr>
                      <a:r>
                        <a:rPr lang="fr-FR" sz="1600" b="1" dirty="0">
                          <a:solidFill>
                            <a:srgbClr val="0077C8"/>
                          </a:solidFill>
                          <a:effectLst/>
                          <a:latin typeface="Arial"/>
                          <a:ea typeface="Nunito"/>
                          <a:cs typeface="Times New Roman"/>
                        </a:rPr>
                        <a:t>Module sur le fonctionnement de l’enfant</a:t>
                      </a:r>
                      <a:endParaRPr lang="fr-FR" sz="1600" dirty="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ctr">
                        <a:lnSpc>
                          <a:spcPct val="115000"/>
                        </a:lnSpc>
                        <a:spcAft>
                          <a:spcPts val="0"/>
                        </a:spcAft>
                      </a:pPr>
                      <a:r>
                        <a:rPr lang="fr-FR" sz="1600" b="1">
                          <a:solidFill>
                            <a:srgbClr val="0077C8"/>
                          </a:solidFill>
                          <a:effectLst/>
                          <a:latin typeface="Arial"/>
                          <a:ea typeface="Nunito"/>
                          <a:cs typeface="Times New Roman"/>
                        </a:rPr>
                        <a:t>Version courte</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208">
                <a:tc>
                  <a:txBody>
                    <a:bodyPr/>
                    <a:lstStyle/>
                    <a:p>
                      <a:pPr algn="ctr">
                        <a:lnSpc>
                          <a:spcPct val="115000"/>
                        </a:lnSpc>
                        <a:spcAft>
                          <a:spcPts val="0"/>
                        </a:spcAft>
                      </a:pPr>
                      <a:r>
                        <a:rPr lang="fr-FR" sz="1600">
                          <a:solidFill>
                            <a:srgbClr val="212121"/>
                          </a:solidFill>
                          <a:effectLst/>
                          <a:latin typeface="Arial"/>
                          <a:ea typeface="Nunito"/>
                          <a:cs typeface="Times New Roman"/>
                        </a:rPr>
                        <a:t>2 - 4 ans</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5 - 17 ans</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18 ans et plus</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208">
                <a:tc gridSpan="3">
                  <a:txBody>
                    <a:bodyPr/>
                    <a:lstStyle/>
                    <a:p>
                      <a:pPr algn="ctr">
                        <a:lnSpc>
                          <a:spcPct val="115000"/>
                        </a:lnSpc>
                        <a:spcAft>
                          <a:spcPts val="0"/>
                        </a:spcAft>
                      </a:pPr>
                      <a:r>
                        <a:rPr lang="fr-FR" sz="1600" b="1">
                          <a:solidFill>
                            <a:srgbClr val="212121"/>
                          </a:solidFill>
                          <a:effectLst/>
                          <a:latin typeface="Arial"/>
                          <a:ea typeface="Nunito"/>
                          <a:cs typeface="Times New Roman"/>
                        </a:rPr>
                        <a:t>Voir</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r>
              <a:tr h="291208">
                <a:tc gridSpan="3">
                  <a:txBody>
                    <a:bodyPr/>
                    <a:lstStyle/>
                    <a:p>
                      <a:pPr algn="ctr">
                        <a:lnSpc>
                          <a:spcPct val="115000"/>
                        </a:lnSpc>
                        <a:spcAft>
                          <a:spcPts val="0"/>
                        </a:spcAft>
                      </a:pPr>
                      <a:r>
                        <a:rPr lang="fr-FR" sz="1600" b="1">
                          <a:solidFill>
                            <a:srgbClr val="212121"/>
                          </a:solidFill>
                          <a:effectLst/>
                          <a:latin typeface="Arial"/>
                          <a:ea typeface="Nunito"/>
                          <a:cs typeface="Times New Roman"/>
                        </a:rPr>
                        <a:t>Entendre</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r>
              <a:tr h="291208">
                <a:tc gridSpan="3">
                  <a:txBody>
                    <a:bodyPr/>
                    <a:lstStyle/>
                    <a:p>
                      <a:pPr algn="ctr">
                        <a:lnSpc>
                          <a:spcPct val="115000"/>
                        </a:lnSpc>
                        <a:spcAft>
                          <a:spcPts val="0"/>
                        </a:spcAft>
                      </a:pPr>
                      <a:r>
                        <a:rPr lang="fr-FR" sz="1600" b="1">
                          <a:solidFill>
                            <a:srgbClr val="212121"/>
                          </a:solidFill>
                          <a:effectLst/>
                          <a:latin typeface="Arial"/>
                          <a:ea typeface="Nunito"/>
                          <a:cs typeface="Times New Roman"/>
                        </a:rPr>
                        <a:t>Marcher</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r>
              <a:tr h="291208">
                <a:tc gridSpan="3">
                  <a:txBody>
                    <a:bodyPr/>
                    <a:lstStyle/>
                    <a:p>
                      <a:pPr algn="ctr">
                        <a:lnSpc>
                          <a:spcPct val="115000"/>
                        </a:lnSpc>
                        <a:spcAft>
                          <a:spcPts val="0"/>
                        </a:spcAft>
                      </a:pPr>
                      <a:r>
                        <a:rPr lang="fr-FR" sz="1600" b="1">
                          <a:solidFill>
                            <a:srgbClr val="212121"/>
                          </a:solidFill>
                          <a:effectLst/>
                          <a:latin typeface="Arial"/>
                          <a:ea typeface="Nunito"/>
                          <a:cs typeface="Times New Roman"/>
                        </a:rPr>
                        <a:t>Communiquer</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r>
              <a:tr h="291208">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fr-FR" sz="1600">
                          <a:solidFill>
                            <a:srgbClr val="212121"/>
                          </a:solidFill>
                          <a:effectLst/>
                          <a:latin typeface="Arial"/>
                          <a:ea typeface="Nunito"/>
                          <a:cs typeface="Times New Roman"/>
                        </a:rPr>
                        <a:t>Prendre soin de soi</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r>
              <a:tr h="291208">
                <a:tc gridSpan="2">
                  <a:txBody>
                    <a:bodyPr/>
                    <a:lstStyle/>
                    <a:p>
                      <a:pPr algn="ctr">
                        <a:lnSpc>
                          <a:spcPct val="115000"/>
                        </a:lnSpc>
                        <a:spcAft>
                          <a:spcPts val="0"/>
                        </a:spcAft>
                      </a:pPr>
                      <a:r>
                        <a:rPr lang="fr-FR" sz="1600" dirty="0">
                          <a:solidFill>
                            <a:srgbClr val="212121"/>
                          </a:solidFill>
                          <a:effectLst/>
                          <a:latin typeface="Arial"/>
                          <a:ea typeface="Nunito"/>
                          <a:cs typeface="Times New Roman"/>
                        </a:rPr>
                        <a:t>Apprendre</a:t>
                      </a:r>
                      <a:endParaRPr lang="fr-FR" sz="1600" dirty="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208">
                <a:tc gridSpan="2">
                  <a:txBody>
                    <a:bodyPr/>
                    <a:lstStyle/>
                    <a:p>
                      <a:pPr algn="ctr">
                        <a:lnSpc>
                          <a:spcPct val="115000"/>
                        </a:lnSpc>
                        <a:spcAft>
                          <a:spcPts val="0"/>
                        </a:spcAft>
                      </a:pPr>
                      <a:r>
                        <a:rPr lang="fr-FR" sz="1600">
                          <a:solidFill>
                            <a:srgbClr val="212121"/>
                          </a:solidFill>
                          <a:effectLst/>
                          <a:latin typeface="Arial"/>
                          <a:ea typeface="Nunito"/>
                          <a:cs typeface="Times New Roman"/>
                        </a:rPr>
                        <a:t>Contrôler son comportement</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2418">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Se rappeler</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Cognition (se rappeler ou se concentrer)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208">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Se concentrer</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208">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Anxiété</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208">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Dépression</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208">
                <a:tc>
                  <a:txBody>
                    <a:bodyPr/>
                    <a:lstStyle/>
                    <a:p>
                      <a:pPr algn="ctr">
                        <a:lnSpc>
                          <a:spcPct val="115000"/>
                        </a:lnSpc>
                        <a:spcAft>
                          <a:spcPts val="0"/>
                        </a:spcAft>
                      </a:pPr>
                      <a:r>
                        <a:rPr lang="fr-FR" sz="1600">
                          <a:solidFill>
                            <a:srgbClr val="212121"/>
                          </a:solidFill>
                          <a:effectLst/>
                          <a:latin typeface="Arial"/>
                          <a:ea typeface="Nunito"/>
                          <a:cs typeface="Times New Roman"/>
                        </a:rPr>
                        <a:t>Jouer</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Se faire des amis</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208">
                <a:tc>
                  <a:txBody>
                    <a:bodyPr/>
                    <a:lstStyle/>
                    <a:p>
                      <a:pPr algn="ctr">
                        <a:lnSpc>
                          <a:spcPct val="115000"/>
                        </a:lnSpc>
                        <a:spcAft>
                          <a:spcPts val="0"/>
                        </a:spcAft>
                      </a:pPr>
                      <a:r>
                        <a:rPr lang="fr-FR" sz="1600">
                          <a:solidFill>
                            <a:srgbClr val="212121"/>
                          </a:solidFill>
                          <a:effectLst/>
                          <a:latin typeface="Arial"/>
                          <a:ea typeface="Nunito"/>
                          <a:cs typeface="Times New Roman"/>
                        </a:rPr>
                        <a:t>Motricité</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Accepter le changement</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208">
                <a:tc>
                  <a:txBody>
                    <a:bodyPr/>
                    <a:lstStyle/>
                    <a:p>
                      <a:pPr>
                        <a:lnSpc>
                          <a:spcPct val="115000"/>
                        </a:lnSpc>
                        <a:spcAft>
                          <a:spcPts val="0"/>
                        </a:spcAft>
                      </a:pPr>
                      <a:r>
                        <a:rPr lang="fr-FR" sz="1600" b="1" dirty="0">
                          <a:effectLst/>
                          <a:latin typeface="Nunito"/>
                          <a:ea typeface="Nunito"/>
                          <a:cs typeface="Times New Roman"/>
                        </a:rPr>
                        <a:t> </a:t>
                      </a:r>
                      <a:endParaRPr lang="fr-FR" sz="1600" dirty="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a:solidFill>
                            <a:srgbClr val="212121"/>
                          </a:solidFill>
                          <a:effectLst/>
                          <a:latin typeface="Arial"/>
                          <a:ea typeface="Nunito"/>
                          <a:cs typeface="Times New Roman"/>
                        </a:rPr>
                        <a:t> </a:t>
                      </a:r>
                      <a:endParaRPr lang="fr-FR" sz="160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effectLst/>
                          <a:latin typeface="Nunito"/>
                          <a:ea typeface="Nunito"/>
                          <a:cs typeface="Times New Roman"/>
                        </a:rPr>
                        <a:t> </a:t>
                      </a:r>
                      <a:endParaRPr lang="fr-FR" sz="1600" dirty="0">
                        <a:effectLst/>
                        <a:latin typeface="Nunito"/>
                        <a:ea typeface="Nunit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2328964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smtClean="0"/>
              <a:t>Objectifs</a:t>
            </a:r>
            <a:r>
              <a:rPr lang="en-GB" dirty="0" smtClean="0"/>
              <a:t> de la session:</a:t>
            </a:r>
            <a:endParaRPr lang="en-GB" dirty="0"/>
          </a:p>
        </p:txBody>
      </p:sp>
      <p:sp>
        <p:nvSpPr>
          <p:cNvPr id="3" name="Rectangle 2">
            <a:extLst>
              <a:ext uri="{FF2B5EF4-FFF2-40B4-BE49-F238E27FC236}">
                <a16:creationId xmlns="" xmlns:a16="http://schemas.microsoft.com/office/drawing/2014/main" id="{054CC10B-06ED-474B-A5FB-D37858A0B86E}"/>
              </a:ext>
            </a:extLst>
          </p:cNvPr>
          <p:cNvSpPr/>
          <p:nvPr/>
        </p:nvSpPr>
        <p:spPr>
          <a:xfrm>
            <a:off x="480064" y="1681929"/>
            <a:ext cx="8183872" cy="3970318"/>
          </a:xfrm>
          <a:prstGeom prst="rect">
            <a:avLst/>
          </a:prstGeom>
        </p:spPr>
        <p:txBody>
          <a:bodyPr wrap="square">
            <a:spAutoFit/>
          </a:bodyPr>
          <a:lstStyle/>
          <a:p>
            <a:pPr lvl="0"/>
            <a:r>
              <a:rPr lang="fr-FR" sz="2800" dirty="0" smtClean="0"/>
              <a:t>• Expliquer </a:t>
            </a:r>
            <a:r>
              <a:rPr lang="fr-FR" sz="2800" dirty="0"/>
              <a:t>l’utilisation des données sur les personnes handicapées en contexte humanitaire</a:t>
            </a:r>
          </a:p>
          <a:p>
            <a:pPr lvl="0"/>
            <a:r>
              <a:rPr lang="fr-FR" sz="2800" dirty="0" smtClean="0"/>
              <a:t>• Décrire </a:t>
            </a:r>
            <a:r>
              <a:rPr lang="fr-FR" sz="2800" dirty="0"/>
              <a:t>la structure et les fonctions du Washington Group sur les statistiques du handicap  </a:t>
            </a:r>
          </a:p>
          <a:p>
            <a:pPr lvl="0"/>
            <a:r>
              <a:rPr lang="fr-FR" sz="2800" dirty="0" smtClean="0"/>
              <a:t>• Différencier </a:t>
            </a:r>
            <a:r>
              <a:rPr lang="fr-FR" sz="2800" dirty="0"/>
              <a:t>la version courte, version longue, le module sur le fonctionnement de l’enfant (Child </a:t>
            </a:r>
            <a:r>
              <a:rPr lang="fr-FR" sz="2800" dirty="0" err="1"/>
              <a:t>Functioning</a:t>
            </a:r>
            <a:r>
              <a:rPr lang="fr-FR" sz="2800" dirty="0"/>
              <a:t> Module développé avec l’UNICEF)  du Washington Group </a:t>
            </a:r>
          </a:p>
        </p:txBody>
      </p:sp>
    </p:spTree>
    <p:extLst>
      <p:ext uri="{BB962C8B-B14F-4D97-AF65-F5344CB8AC3E}">
        <p14:creationId xmlns:p14="http://schemas.microsoft.com/office/powerpoint/2010/main" val="239046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Quizz - Les données sur le </a:t>
            </a:r>
            <a:r>
              <a:rPr lang="fr-FR" dirty="0" smtClean="0"/>
              <a:t>handicap</a:t>
            </a:r>
            <a:endParaRPr lang="en-GB" dirty="0"/>
          </a:p>
        </p:txBody>
      </p:sp>
      <p:sp>
        <p:nvSpPr>
          <p:cNvPr id="6" name="Content Placeholder 2">
            <a:extLst>
              <a:ext uri="{FF2B5EF4-FFF2-40B4-BE49-F238E27FC236}">
                <a16:creationId xmlns="" xmlns:a16="http://schemas.microsoft.com/office/drawing/2014/main" id="{D792123E-CC70-4B24-9DD0-F2150585EA63}"/>
              </a:ext>
            </a:extLst>
          </p:cNvPr>
          <p:cNvSpPr>
            <a:spLocks noGrp="1"/>
          </p:cNvSpPr>
          <p:nvPr>
            <p:ph idx="1"/>
          </p:nvPr>
        </p:nvSpPr>
        <p:spPr>
          <a:xfrm>
            <a:off x="421634" y="1673805"/>
            <a:ext cx="8229600" cy="4525963"/>
          </a:xfrm>
        </p:spPr>
        <p:txBody>
          <a:bodyPr/>
          <a:lstStyle/>
          <a:p>
            <a:pPr marL="514350" lvl="0" indent="-514350">
              <a:buFont typeface="+mj-lt"/>
              <a:buAutoNum type="arabicPeriod"/>
            </a:pPr>
            <a:r>
              <a:rPr lang="fr-FR" sz="2800" dirty="0"/>
              <a:t>Il y a _____ (pourcentage) de personnes en situation de handicap dans le monde. </a:t>
            </a:r>
          </a:p>
          <a:p>
            <a:pPr marL="514350" lvl="0" indent="-514350">
              <a:buFont typeface="+mj-lt"/>
              <a:buAutoNum type="arabicPeriod"/>
            </a:pPr>
            <a:r>
              <a:rPr lang="fr-FR" sz="2800" dirty="0"/>
              <a:t>Au total, _______ (nombre) personnes avec un handicap sont impactées  par une crise. </a:t>
            </a:r>
          </a:p>
          <a:p>
            <a:pPr marL="514350" lvl="0" indent="-514350">
              <a:buFont typeface="+mj-lt"/>
              <a:buAutoNum type="arabicPeriod"/>
            </a:pPr>
            <a:r>
              <a:rPr lang="fr-FR" sz="2800" dirty="0"/>
              <a:t>Quel est le pourcentage de personnes avec un handicap dans les pays en développement ? </a:t>
            </a:r>
          </a:p>
          <a:p>
            <a:pPr marL="514350" lvl="0" indent="-514350">
              <a:buFont typeface="+mj-lt"/>
              <a:buAutoNum type="arabicPeriod"/>
            </a:pPr>
            <a:r>
              <a:rPr lang="fr-FR" sz="2800" dirty="0"/>
              <a:t>_____ (pourcentage) des personnes handicapées ont besoin d’une aide technique </a:t>
            </a:r>
          </a:p>
          <a:p>
            <a:endParaRPr lang="en-US" dirty="0"/>
          </a:p>
          <a:p>
            <a:endParaRPr lang="en-US" dirty="0"/>
          </a:p>
        </p:txBody>
      </p:sp>
    </p:spTree>
    <p:extLst>
      <p:ext uri="{BB962C8B-B14F-4D97-AF65-F5344CB8AC3E}">
        <p14:creationId xmlns:p14="http://schemas.microsoft.com/office/powerpoint/2010/main" val="1823081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dirty="0"/>
              <a:t>Quizz - Les données sur le handicap</a:t>
            </a:r>
            <a:endParaRPr lang="en-GB" b="0" dirty="0"/>
          </a:p>
        </p:txBody>
      </p:sp>
      <p:sp>
        <p:nvSpPr>
          <p:cNvPr id="6" name="Content Placeholder 2">
            <a:extLst>
              <a:ext uri="{FF2B5EF4-FFF2-40B4-BE49-F238E27FC236}">
                <a16:creationId xmlns="" xmlns:a16="http://schemas.microsoft.com/office/drawing/2014/main" id="{D792123E-CC70-4B24-9DD0-F2150585EA63}"/>
              </a:ext>
            </a:extLst>
          </p:cNvPr>
          <p:cNvSpPr>
            <a:spLocks noGrp="1"/>
          </p:cNvSpPr>
          <p:nvPr>
            <p:ph idx="1"/>
          </p:nvPr>
        </p:nvSpPr>
        <p:spPr>
          <a:xfrm>
            <a:off x="421637" y="2007090"/>
            <a:ext cx="8229600" cy="4525963"/>
          </a:xfrm>
        </p:spPr>
        <p:txBody>
          <a:bodyPr>
            <a:normAutofit lnSpcReduction="10000"/>
          </a:bodyPr>
          <a:lstStyle/>
          <a:p>
            <a:pPr marL="514350" lvl="0" indent="-514350">
              <a:buFont typeface="+mj-lt"/>
              <a:buAutoNum type="arabicPeriod"/>
            </a:pPr>
            <a:r>
              <a:rPr lang="en-GB" sz="2800" b="1" dirty="0"/>
              <a:t>15 </a:t>
            </a:r>
            <a:r>
              <a:rPr lang="en-GB" sz="2800" b="1" dirty="0" err="1"/>
              <a:t>pourcent</a:t>
            </a:r>
            <a:r>
              <a:rPr lang="en-GB" sz="2800" b="1" dirty="0"/>
              <a:t> </a:t>
            </a:r>
            <a:r>
              <a:rPr lang="en-GB" sz="2800" dirty="0"/>
              <a:t>de </a:t>
            </a:r>
            <a:r>
              <a:rPr lang="en-GB" sz="2800" dirty="0" err="1"/>
              <a:t>personnes</a:t>
            </a:r>
            <a:r>
              <a:rPr lang="en-GB" sz="2800" dirty="0"/>
              <a:t> </a:t>
            </a:r>
            <a:r>
              <a:rPr lang="en-GB" sz="2800" dirty="0" err="1"/>
              <a:t>en</a:t>
            </a:r>
            <a:r>
              <a:rPr lang="en-GB" sz="2800" dirty="0"/>
              <a:t> situation de handicap </a:t>
            </a:r>
            <a:r>
              <a:rPr lang="en-GB" sz="2800" dirty="0" err="1"/>
              <a:t>dans</a:t>
            </a:r>
            <a:r>
              <a:rPr lang="en-GB" sz="2800" dirty="0"/>
              <a:t> le monde</a:t>
            </a:r>
            <a:r>
              <a:rPr lang="en-GB" sz="2800" b="1" dirty="0"/>
              <a:t> </a:t>
            </a:r>
            <a:endParaRPr lang="fr-FR" sz="2800" dirty="0"/>
          </a:p>
          <a:p>
            <a:pPr marL="514350" lvl="0" indent="-514350">
              <a:buFont typeface="+mj-lt"/>
              <a:buAutoNum type="arabicPeriod"/>
            </a:pPr>
            <a:r>
              <a:rPr lang="en-GB" sz="2800" dirty="0"/>
              <a:t>Au total, 20 million de </a:t>
            </a:r>
            <a:r>
              <a:rPr lang="en-GB" sz="2800" dirty="0" err="1"/>
              <a:t>personnes</a:t>
            </a:r>
            <a:r>
              <a:rPr lang="en-GB" sz="2800" dirty="0"/>
              <a:t> </a:t>
            </a:r>
            <a:r>
              <a:rPr lang="en-GB" sz="2800" dirty="0" err="1"/>
              <a:t>handicapees</a:t>
            </a:r>
            <a:r>
              <a:rPr lang="en-GB" sz="2800" dirty="0"/>
              <a:t> </a:t>
            </a:r>
            <a:r>
              <a:rPr lang="en-GB" sz="2800" dirty="0" err="1"/>
              <a:t>sont</a:t>
            </a:r>
            <a:r>
              <a:rPr lang="en-GB" sz="2800" dirty="0"/>
              <a:t> </a:t>
            </a:r>
            <a:r>
              <a:rPr lang="en-GB" sz="2800" dirty="0" err="1"/>
              <a:t>impactes</a:t>
            </a:r>
            <a:r>
              <a:rPr lang="en-GB" sz="2800" dirty="0"/>
              <a:t> par des crises </a:t>
            </a:r>
            <a:endParaRPr lang="fr-FR" sz="2800" dirty="0"/>
          </a:p>
          <a:p>
            <a:pPr marL="514350" lvl="0" indent="-514350">
              <a:buFont typeface="+mj-lt"/>
              <a:buAutoNum type="arabicPeriod"/>
            </a:pPr>
            <a:r>
              <a:rPr lang="fr-FR" sz="2800" dirty="0"/>
              <a:t>Quel est le pourcentage de personnes avec un handicap dans les pays en développement ? </a:t>
            </a:r>
            <a:r>
              <a:rPr lang="en-GB" sz="2800" b="1" dirty="0"/>
              <a:t>80%</a:t>
            </a:r>
            <a:endParaRPr lang="fr-FR" sz="2800" dirty="0"/>
          </a:p>
          <a:p>
            <a:pPr marL="514350" lvl="0" indent="-514350">
              <a:buFont typeface="+mj-lt"/>
              <a:buAutoNum type="arabicPeriod"/>
            </a:pPr>
            <a:r>
              <a:rPr lang="en-GB" sz="2800" b="1" dirty="0"/>
              <a:t>5% </a:t>
            </a:r>
            <a:r>
              <a:rPr lang="fr-FR" sz="2800" dirty="0"/>
              <a:t>des personnes handicapées ont besoin d’une aide technique</a:t>
            </a:r>
          </a:p>
          <a:p>
            <a:endParaRPr lang="en-US" dirty="0"/>
          </a:p>
          <a:p>
            <a:endParaRPr lang="en-US" dirty="0"/>
          </a:p>
        </p:txBody>
      </p:sp>
      <p:pic>
        <p:nvPicPr>
          <p:cNvPr id="4" name="Picture 2">
            <a:extLst>
              <a:ext uri="{FF2B5EF4-FFF2-40B4-BE49-F238E27FC236}">
                <a16:creationId xmlns="" xmlns:a16="http://schemas.microsoft.com/office/drawing/2014/main" id="{5694DB02-82E6-4D25-B6E3-274444EE1BA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21935" y="188640"/>
            <a:ext cx="1722065" cy="983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4389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FR" dirty="0"/>
              <a:t/>
            </a:r>
            <a:br>
              <a:rPr lang="fr-FR" dirty="0"/>
            </a:br>
            <a:r>
              <a:rPr lang="fr-FR" dirty="0"/>
              <a:t>Pourquoi est-il important de collecter des données sur les personnes handicapées?</a:t>
            </a:r>
            <a:endParaRPr lang="en-GB" dirty="0"/>
          </a:p>
        </p:txBody>
      </p:sp>
      <p:sp>
        <p:nvSpPr>
          <p:cNvPr id="3" name="Content Placeholder 2"/>
          <p:cNvSpPr>
            <a:spLocks noGrp="1"/>
          </p:cNvSpPr>
          <p:nvPr>
            <p:ph idx="1"/>
          </p:nvPr>
        </p:nvSpPr>
        <p:spPr>
          <a:xfrm>
            <a:off x="521550" y="4112695"/>
            <a:ext cx="3899213" cy="2745305"/>
          </a:xfrm>
        </p:spPr>
        <p:txBody>
          <a:bodyPr>
            <a:normAutofit lnSpcReduction="10000"/>
          </a:bodyPr>
          <a:lstStyle/>
          <a:p>
            <a:r>
              <a:rPr lang="fr-FR" sz="2400" dirty="0"/>
              <a:t>Le Séisme de 2011 de la côte Pacifique au Japon </a:t>
            </a:r>
            <a:r>
              <a:rPr lang="fr-FR" sz="2400" dirty="0" smtClean="0"/>
              <a:t>montre que </a:t>
            </a:r>
            <a:r>
              <a:rPr lang="fr-FR" sz="2400" dirty="0"/>
              <a:t>les personnes avec un handicap ont un taux de mortalité 2 à 4 fois plus important que les personnes sans handicap  </a:t>
            </a:r>
          </a:p>
          <a:p>
            <a:endParaRPr lang="en-GB" dirty="0"/>
          </a:p>
        </p:txBody>
      </p:sp>
      <p:sp>
        <p:nvSpPr>
          <p:cNvPr id="6" name="TextBox 5"/>
          <p:cNvSpPr txBox="1"/>
          <p:nvPr/>
        </p:nvSpPr>
        <p:spPr>
          <a:xfrm>
            <a:off x="521550" y="1718810"/>
            <a:ext cx="8145905" cy="2308324"/>
          </a:xfrm>
          <a:prstGeom prst="rect">
            <a:avLst/>
          </a:prstGeom>
          <a:noFill/>
        </p:spPr>
        <p:txBody>
          <a:bodyPr wrap="square" rtlCol="0">
            <a:spAutoFit/>
          </a:bodyPr>
          <a:lstStyle/>
          <a:p>
            <a:r>
              <a:rPr lang="en-GB" sz="2400" dirty="0"/>
              <a:t>Les </a:t>
            </a:r>
            <a:r>
              <a:rPr lang="en-GB" sz="2400" dirty="0" err="1"/>
              <a:t>conflits</a:t>
            </a:r>
            <a:r>
              <a:rPr lang="en-GB" sz="2400" dirty="0"/>
              <a:t> et les catastrophes </a:t>
            </a:r>
            <a:r>
              <a:rPr lang="en-GB" sz="2400" dirty="0" err="1"/>
              <a:t>naturelles</a:t>
            </a:r>
            <a:r>
              <a:rPr lang="en-GB" sz="2400" dirty="0"/>
              <a:t> </a:t>
            </a:r>
            <a:r>
              <a:rPr lang="en-GB" sz="2400" dirty="0" err="1"/>
              <a:t>renforcent</a:t>
            </a:r>
            <a:r>
              <a:rPr lang="en-GB" sz="2400" dirty="0"/>
              <a:t> les </a:t>
            </a:r>
            <a:r>
              <a:rPr lang="en-GB" sz="2400" dirty="0" err="1"/>
              <a:t>risques</a:t>
            </a:r>
            <a:r>
              <a:rPr lang="en-GB" sz="2400" dirty="0"/>
              <a:t> de protection </a:t>
            </a:r>
            <a:r>
              <a:rPr lang="en-GB" sz="2400" dirty="0" err="1"/>
              <a:t>auxquels</a:t>
            </a:r>
            <a:r>
              <a:rPr lang="en-GB" sz="2400" dirty="0"/>
              <a:t> </a:t>
            </a:r>
            <a:r>
              <a:rPr lang="en-GB" sz="2400" dirty="0" err="1"/>
              <a:t>sont</a:t>
            </a:r>
            <a:r>
              <a:rPr lang="en-GB" sz="2400" dirty="0"/>
              <a:t> </a:t>
            </a:r>
            <a:r>
              <a:rPr lang="en-GB" sz="2400" dirty="0" err="1"/>
              <a:t>confrontées</a:t>
            </a:r>
            <a:r>
              <a:rPr lang="en-GB" sz="2400" dirty="0"/>
              <a:t> les </a:t>
            </a:r>
            <a:r>
              <a:rPr lang="en-GB" sz="2400" dirty="0" err="1"/>
              <a:t>personnes</a:t>
            </a:r>
            <a:r>
              <a:rPr lang="en-GB" sz="2400" dirty="0"/>
              <a:t> </a:t>
            </a:r>
            <a:r>
              <a:rPr lang="en-GB" sz="2400" dirty="0" err="1"/>
              <a:t>handicapées</a:t>
            </a:r>
            <a:r>
              <a:rPr lang="en-GB" sz="2400" dirty="0"/>
              <a:t> </a:t>
            </a:r>
            <a:r>
              <a:rPr lang="en-GB" sz="2400" dirty="0" err="1"/>
              <a:t>lorsqu'elles</a:t>
            </a:r>
            <a:r>
              <a:rPr lang="en-GB" sz="2400" dirty="0"/>
              <a:t> </a:t>
            </a:r>
            <a:r>
              <a:rPr lang="en-GB" sz="2400" dirty="0" err="1"/>
              <a:t>recherchent</a:t>
            </a:r>
            <a:r>
              <a:rPr lang="en-GB" sz="2400" dirty="0"/>
              <a:t> assistance, </a:t>
            </a:r>
            <a:r>
              <a:rPr lang="en-GB" sz="2400" dirty="0" err="1"/>
              <a:t>soutien</a:t>
            </a:r>
            <a:r>
              <a:rPr lang="en-GB" sz="2400" dirty="0"/>
              <a:t> et protection. </a:t>
            </a:r>
          </a:p>
          <a:p>
            <a:r>
              <a:rPr lang="en-GB" sz="2400" dirty="0" err="1" smtClean="0"/>
              <a:t>Ils</a:t>
            </a:r>
            <a:r>
              <a:rPr lang="en-GB" sz="2400" dirty="0" smtClean="0"/>
              <a:t> </a:t>
            </a:r>
            <a:r>
              <a:rPr lang="en-GB" sz="2400" dirty="0" err="1"/>
              <a:t>peuvent</a:t>
            </a:r>
            <a:r>
              <a:rPr lang="en-GB" sz="2400" dirty="0"/>
              <a:t> </a:t>
            </a:r>
            <a:r>
              <a:rPr lang="en-GB" sz="2400" dirty="0" err="1"/>
              <a:t>également</a:t>
            </a:r>
            <a:r>
              <a:rPr lang="en-GB" sz="2400" dirty="0"/>
              <a:t> </a:t>
            </a:r>
            <a:r>
              <a:rPr lang="en-GB" sz="2400" dirty="0" err="1"/>
              <a:t>entretenir</a:t>
            </a:r>
            <a:r>
              <a:rPr lang="en-GB" sz="2400" dirty="0"/>
              <a:t> des </a:t>
            </a:r>
            <a:r>
              <a:rPr lang="en-GB" sz="2400" dirty="0" err="1"/>
              <a:t>taux</a:t>
            </a:r>
            <a:r>
              <a:rPr lang="en-GB" sz="2400" dirty="0"/>
              <a:t> de </a:t>
            </a:r>
            <a:r>
              <a:rPr lang="en-GB" sz="2400" dirty="0" err="1"/>
              <a:t>mortalité</a:t>
            </a:r>
            <a:r>
              <a:rPr lang="en-GB" sz="2400" dirty="0"/>
              <a:t> </a:t>
            </a:r>
            <a:r>
              <a:rPr lang="en-GB" sz="2400" dirty="0" err="1"/>
              <a:t>disproportionnés</a:t>
            </a:r>
            <a:r>
              <a:rPr lang="en-GB" sz="2400" dirty="0"/>
              <a:t>.</a:t>
            </a:r>
            <a:endParaRPr lang="fr-FR" sz="2400" dirty="0"/>
          </a:p>
        </p:txBody>
      </p:sp>
      <p:graphicFrame>
        <p:nvGraphicFramePr>
          <p:cNvPr id="7" name="Graphique 1"/>
          <p:cNvGraphicFramePr/>
          <p:nvPr>
            <p:extLst>
              <p:ext uri="{D42A27DB-BD31-4B8C-83A1-F6EECF244321}">
                <p14:modId xmlns:p14="http://schemas.microsoft.com/office/powerpoint/2010/main" val="2097465072"/>
              </p:ext>
            </p:extLst>
          </p:nvPr>
        </p:nvGraphicFramePr>
        <p:xfrm>
          <a:off x="4166955" y="4014025"/>
          <a:ext cx="4803465" cy="23402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30863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2800" dirty="0"/>
              <a:t>Le modèle du Washington Group </a:t>
            </a:r>
          </a:p>
        </p:txBody>
      </p:sp>
      <p:sp>
        <p:nvSpPr>
          <p:cNvPr id="3" name="Rectangle 2">
            <a:extLst>
              <a:ext uri="{FF2B5EF4-FFF2-40B4-BE49-F238E27FC236}">
                <a16:creationId xmlns="" xmlns:a16="http://schemas.microsoft.com/office/drawing/2014/main" id="{C6819578-5423-4F69-8B7A-D3E3D7F9651F}"/>
              </a:ext>
            </a:extLst>
          </p:cNvPr>
          <p:cNvSpPr/>
          <p:nvPr/>
        </p:nvSpPr>
        <p:spPr>
          <a:xfrm>
            <a:off x="476546" y="1417365"/>
            <a:ext cx="6795754" cy="5693866"/>
          </a:xfrm>
          <a:prstGeom prst="rect">
            <a:avLst/>
          </a:prstGeom>
        </p:spPr>
        <p:txBody>
          <a:bodyPr wrap="square">
            <a:spAutoFit/>
          </a:bodyPr>
          <a:lstStyle/>
          <a:p>
            <a:pPr marL="457200" indent="-457200">
              <a:buFont typeface="Arial" panose="020B0604020202020204" pitchFamily="34" charset="0"/>
              <a:buChar char="•"/>
            </a:pPr>
            <a:r>
              <a:rPr lang="fr-FR" sz="2800" dirty="0"/>
              <a:t>L'accent est mis sur le fonctionnement des actions basiques (voir, entendre ...) par opposition aux approches basées sur un modèle médical qui met l'accent sur les déficiences ou les fonctions corporelles.</a:t>
            </a:r>
          </a:p>
          <a:p>
            <a:pPr marL="457200" indent="-457200">
              <a:buFont typeface="Arial" panose="020B0604020202020204" pitchFamily="34" charset="0"/>
              <a:buChar char="•"/>
            </a:pPr>
            <a:r>
              <a:rPr lang="fr-FR" sz="2800" dirty="0"/>
              <a:t>Les questions sont conçues pour identifier la population présentant un risque plus élevé que la population en général de faire face à des restrictions à la participation sociale, par exemple pour l'emploi, l'éducation ou la vie civique.</a:t>
            </a:r>
          </a:p>
        </p:txBody>
      </p:sp>
      <p:pic>
        <p:nvPicPr>
          <p:cNvPr id="4" name="Picture 3">
            <a:extLst>
              <a:ext uri="{FF2B5EF4-FFF2-40B4-BE49-F238E27FC236}">
                <a16:creationId xmlns="" xmlns:a16="http://schemas.microsoft.com/office/drawing/2014/main" id="{BF0BBD88-FFCE-4200-A14C-97C9C6952048}"/>
              </a:ext>
            </a:extLst>
          </p:cNvPr>
          <p:cNvPicPr>
            <a:picLocks noChangeAspect="1"/>
          </p:cNvPicPr>
          <p:nvPr/>
        </p:nvPicPr>
        <p:blipFill>
          <a:blip r:embed="rId3"/>
          <a:stretch>
            <a:fillRect/>
          </a:stretch>
        </p:blipFill>
        <p:spPr>
          <a:xfrm>
            <a:off x="7262433" y="2393885"/>
            <a:ext cx="1714500" cy="2457450"/>
          </a:xfrm>
          <a:prstGeom prst="rect">
            <a:avLst/>
          </a:prstGeom>
        </p:spPr>
      </p:pic>
    </p:spTree>
    <p:extLst>
      <p:ext uri="{BB962C8B-B14F-4D97-AF65-F5344CB8AC3E}">
        <p14:creationId xmlns:p14="http://schemas.microsoft.com/office/powerpoint/2010/main" val="955741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1541" y="109548"/>
            <a:ext cx="8171173" cy="1102589"/>
          </a:xfrm>
        </p:spPr>
        <p:txBody>
          <a:bodyPr/>
          <a:lstStyle/>
          <a:p>
            <a:r>
              <a:rPr lang="fr-FR" dirty="0"/>
              <a:t>Washington Group – les différents questionnaires </a:t>
            </a:r>
          </a:p>
        </p:txBody>
      </p:sp>
      <p:sp>
        <p:nvSpPr>
          <p:cNvPr id="4" name="Espace réservé du numéro de diapositive 3"/>
          <p:cNvSpPr>
            <a:spLocks noGrp="1"/>
          </p:cNvSpPr>
          <p:nvPr>
            <p:ph type="sldNum" sz="quarter" idx="12"/>
          </p:nvPr>
        </p:nvSpPr>
        <p:spPr/>
        <p:txBody>
          <a:bodyPr/>
          <a:lstStyle/>
          <a:p>
            <a:fld id="{90674DFE-F235-4FE6-B070-9AAFFB84EECD}" type="slidenum">
              <a:rPr lang="fr-FR" smtClean="0"/>
              <a:t>7</a:t>
            </a:fld>
            <a:endParaRPr lang="fr-F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83935" y="1260465"/>
            <a:ext cx="2880320" cy="500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ZoneTexte 6"/>
          <p:cNvSpPr txBox="1"/>
          <p:nvPr/>
        </p:nvSpPr>
        <p:spPr>
          <a:xfrm>
            <a:off x="3362405" y="2483895"/>
            <a:ext cx="5583219" cy="4339650"/>
          </a:xfrm>
          <a:prstGeom prst="rect">
            <a:avLst/>
          </a:prstGeom>
          <a:noFill/>
        </p:spPr>
        <p:txBody>
          <a:bodyPr wrap="square" rtlCol="0">
            <a:spAutoFit/>
          </a:bodyPr>
          <a:lstStyle/>
          <a:p>
            <a:pPr marL="342900" lvl="0" indent="-342900">
              <a:buFont typeface="Arial" panose="020B0604020202020204" pitchFamily="34" charset="0"/>
              <a:buChar char="•"/>
            </a:pPr>
            <a:r>
              <a:rPr lang="fr-FR" sz="2400" dirty="0"/>
              <a:t>La version courte des </a:t>
            </a:r>
            <a:r>
              <a:rPr lang="fr-FR" sz="2400" dirty="0" smtClean="0"/>
              <a:t>questions du Washington Group</a:t>
            </a:r>
            <a:endParaRPr lang="fr-FR" sz="2400" dirty="0"/>
          </a:p>
          <a:p>
            <a:pPr marL="342900" lvl="0" indent="-342900">
              <a:buFont typeface="Arial" panose="020B0604020202020204" pitchFamily="34" charset="0"/>
              <a:buChar char="•"/>
            </a:pPr>
            <a:r>
              <a:rPr lang="fr-FR" sz="2400" dirty="0"/>
              <a:t>La version courte </a:t>
            </a:r>
            <a:r>
              <a:rPr lang="fr-FR" sz="2400" dirty="0" smtClean="0"/>
              <a:t>enrichie des questions du </a:t>
            </a:r>
            <a:r>
              <a:rPr lang="fr-FR" sz="2400" dirty="0"/>
              <a:t>Washington </a:t>
            </a:r>
            <a:r>
              <a:rPr lang="fr-FR" sz="2400" dirty="0" smtClean="0"/>
              <a:t>Group</a:t>
            </a:r>
            <a:endParaRPr lang="fr-FR" sz="2400" dirty="0"/>
          </a:p>
          <a:p>
            <a:pPr marL="342900" lvl="0" indent="-342900">
              <a:buFont typeface="Arial" panose="020B0604020202020204" pitchFamily="34" charset="0"/>
              <a:buChar char="•"/>
            </a:pPr>
            <a:r>
              <a:rPr lang="fr-FR" sz="2400" dirty="0"/>
              <a:t>La version longue des </a:t>
            </a:r>
            <a:r>
              <a:rPr lang="fr-FR" sz="2400" dirty="0" smtClean="0"/>
              <a:t>questions du Washington Group </a:t>
            </a:r>
            <a:endParaRPr lang="fr-FR" sz="2400" dirty="0"/>
          </a:p>
          <a:p>
            <a:pPr marL="342900" lvl="0" indent="-342900">
              <a:buFont typeface="Arial" panose="020B0604020202020204" pitchFamily="34" charset="0"/>
              <a:buChar char="•"/>
            </a:pPr>
            <a:r>
              <a:rPr lang="fr-FR" sz="2400" dirty="0"/>
              <a:t>Le module sur le fonctionnement de l’enfant du Washington Group (élaboré en partenariat avec l’UNICEF)</a:t>
            </a:r>
          </a:p>
          <a:p>
            <a:pPr marL="285750" indent="-285750">
              <a:buFont typeface="Arial" panose="020B0604020202020204" pitchFamily="34" charset="0"/>
              <a:buChar char="•"/>
            </a:pPr>
            <a:r>
              <a:rPr lang="en-GB" sz="1800" i="1" dirty="0" err="1"/>
              <a:t>D’autres</a:t>
            </a:r>
            <a:r>
              <a:rPr lang="en-GB" sz="1800" i="1" dirty="0"/>
              <a:t> </a:t>
            </a:r>
            <a:r>
              <a:rPr lang="en-GB" sz="1800" i="1" dirty="0" err="1"/>
              <a:t>ressources</a:t>
            </a:r>
            <a:r>
              <a:rPr lang="en-GB" sz="1800" i="1" dirty="0"/>
              <a:t> </a:t>
            </a:r>
            <a:r>
              <a:rPr lang="en-GB" sz="1800" i="1" dirty="0" err="1"/>
              <a:t>sont</a:t>
            </a:r>
            <a:r>
              <a:rPr lang="en-GB" sz="1800" i="1" dirty="0"/>
              <a:t> </a:t>
            </a:r>
            <a:r>
              <a:rPr lang="en-GB" sz="1800" i="1" dirty="0" err="1"/>
              <a:t>en</a:t>
            </a:r>
            <a:r>
              <a:rPr lang="en-GB" sz="1800" i="1" dirty="0"/>
              <a:t> </a:t>
            </a:r>
            <a:r>
              <a:rPr lang="en-GB" sz="1800" i="1" dirty="0" err="1"/>
              <a:t>cours</a:t>
            </a:r>
            <a:r>
              <a:rPr lang="en-GB" sz="1800" i="1" dirty="0"/>
              <a:t> de </a:t>
            </a:r>
            <a:r>
              <a:rPr lang="en-GB" sz="1800" i="1" dirty="0" err="1"/>
              <a:t>développement</a:t>
            </a:r>
            <a:r>
              <a:rPr lang="en-GB" sz="1800" i="1" dirty="0"/>
              <a:t> </a:t>
            </a:r>
          </a:p>
        </p:txBody>
      </p:sp>
      <p:pic>
        <p:nvPicPr>
          <p:cNvPr id="8" name="Picture 3">
            <a:extLst>
              <a:ext uri="{FF2B5EF4-FFF2-40B4-BE49-F238E27FC236}">
                <a16:creationId xmlns="" xmlns:a16="http://schemas.microsoft.com/office/drawing/2014/main" id="{BF0BBD88-FFCE-4200-A14C-97C9C6952048}"/>
              </a:ext>
            </a:extLst>
          </p:cNvPr>
          <p:cNvPicPr>
            <a:picLocks noChangeAspect="1"/>
          </p:cNvPicPr>
          <p:nvPr/>
        </p:nvPicPr>
        <p:blipFill>
          <a:blip r:embed="rId4"/>
          <a:stretch>
            <a:fillRect/>
          </a:stretch>
        </p:blipFill>
        <p:spPr>
          <a:xfrm>
            <a:off x="3851920" y="716523"/>
            <a:ext cx="1264450" cy="1812378"/>
          </a:xfrm>
          <a:prstGeom prst="rect">
            <a:avLst/>
          </a:prstGeom>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36225" y="716523"/>
            <a:ext cx="2035578" cy="1520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0342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2800" dirty="0"/>
              <a:t>La version courte des </a:t>
            </a:r>
            <a:r>
              <a:rPr lang="fr-FR" sz="2800" dirty="0" smtClean="0"/>
              <a:t>questions du Washington Group</a:t>
            </a:r>
            <a:endParaRPr lang="en-GB" dirty="0"/>
          </a:p>
        </p:txBody>
      </p:sp>
      <p:sp>
        <p:nvSpPr>
          <p:cNvPr id="6" name="Rectangle 5">
            <a:extLst>
              <a:ext uri="{FF2B5EF4-FFF2-40B4-BE49-F238E27FC236}">
                <a16:creationId xmlns="" xmlns:a16="http://schemas.microsoft.com/office/drawing/2014/main" id="{7BB158BD-82E0-47CD-B6D5-A9DF750FB2C1}"/>
              </a:ext>
            </a:extLst>
          </p:cNvPr>
          <p:cNvSpPr/>
          <p:nvPr/>
        </p:nvSpPr>
        <p:spPr>
          <a:xfrm>
            <a:off x="611559" y="1718810"/>
            <a:ext cx="8039677" cy="4401205"/>
          </a:xfrm>
          <a:prstGeom prst="rect">
            <a:avLst/>
          </a:prstGeom>
        </p:spPr>
        <p:txBody>
          <a:bodyPr wrap="square">
            <a:spAutoFit/>
          </a:bodyPr>
          <a:lstStyle/>
          <a:p>
            <a:r>
              <a:rPr lang="fr-FR" sz="2000" dirty="0"/>
              <a:t>La version courte des </a:t>
            </a:r>
            <a:r>
              <a:rPr lang="fr-FR" sz="2000" dirty="0" smtClean="0"/>
              <a:t>questions du Washington Group </a:t>
            </a:r>
            <a:r>
              <a:rPr lang="fr-FR" sz="2000" dirty="0"/>
              <a:t>est un ensemble de questions conçues pour identifier (dans un recensement ou une enquête) des personnes handicapées</a:t>
            </a:r>
          </a:p>
          <a:p>
            <a:r>
              <a:rPr lang="fr-FR" sz="2000" dirty="0"/>
              <a:t> </a:t>
            </a:r>
          </a:p>
          <a:p>
            <a:r>
              <a:rPr lang="fr-FR" sz="2000" dirty="0"/>
              <a:t>Les questions portent sur les difficultés rencontrées par les personnes pour effectuer des activités universelles de base (marcher, voir, entendre, apprendre, prendre soin de soi et communiquer).</a:t>
            </a:r>
          </a:p>
          <a:p>
            <a:r>
              <a:rPr lang="fr-FR" sz="2000" dirty="0"/>
              <a:t> </a:t>
            </a:r>
          </a:p>
          <a:p>
            <a:r>
              <a:rPr lang="fr-FR" sz="2000" b="1" dirty="0"/>
              <a:t>Remarque:</a:t>
            </a:r>
          </a:p>
          <a:p>
            <a:r>
              <a:rPr lang="fr-FR" sz="2000" dirty="0"/>
              <a:t>La version courte n'a pas été conçu pour être utilisé isolément. Les questions doivent plutôt être utilisés avec d'autres outils de mesure,</a:t>
            </a:r>
          </a:p>
          <a:p>
            <a:r>
              <a:rPr lang="fr-FR" sz="2000" dirty="0"/>
              <a:t> </a:t>
            </a:r>
          </a:p>
          <a:p>
            <a:r>
              <a:rPr lang="fr-FR" sz="2000" dirty="0"/>
              <a:t>La version courte n’identifie pas la cause des difficultés (ou des déficiences / de l’état de santé) - rappelez-vous l’objectif!</a:t>
            </a:r>
          </a:p>
        </p:txBody>
      </p:sp>
    </p:spTree>
    <p:extLst>
      <p:ext uri="{BB962C8B-B14F-4D97-AF65-F5344CB8AC3E}">
        <p14:creationId xmlns:p14="http://schemas.microsoft.com/office/powerpoint/2010/main" val="1950137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233645"/>
            <a:ext cx="8171173" cy="1102589"/>
          </a:xfrm>
        </p:spPr>
        <p:txBody>
          <a:bodyPr/>
          <a:lstStyle/>
          <a:p>
            <a:r>
              <a:rPr lang="fr-FR" sz="3200" dirty="0"/>
              <a:t>La version courte des </a:t>
            </a:r>
            <a:r>
              <a:rPr lang="fr-FR" sz="3200" dirty="0" smtClean="0"/>
              <a:t>questions du Washington Group</a:t>
            </a:r>
            <a:endParaRPr lang="en-GB" b="0" dirty="0"/>
          </a:p>
        </p:txBody>
      </p:sp>
      <p:sp>
        <p:nvSpPr>
          <p:cNvPr id="4" name="Slide Number Placeholder 3"/>
          <p:cNvSpPr>
            <a:spLocks noGrp="1"/>
          </p:cNvSpPr>
          <p:nvPr>
            <p:ph type="sldNum" sz="quarter" idx="12"/>
          </p:nvPr>
        </p:nvSpPr>
        <p:spPr/>
        <p:txBody>
          <a:bodyPr/>
          <a:lstStyle/>
          <a:p>
            <a:fld id="{90674DFE-F235-4FE6-B070-9AAFFB84EECD}" type="slidenum">
              <a:rPr lang="fr-FR" smtClean="0"/>
              <a:t>9</a:t>
            </a:fld>
            <a:endParaRPr lang="fr-FR" dirty="0"/>
          </a:p>
        </p:txBody>
      </p:sp>
      <p:sp>
        <p:nvSpPr>
          <p:cNvPr id="3" name="Espace réservé du contenu 2"/>
          <p:cNvSpPr>
            <a:spLocks noGrp="1"/>
          </p:cNvSpPr>
          <p:nvPr>
            <p:ph idx="1"/>
          </p:nvPr>
        </p:nvSpPr>
        <p:spPr/>
        <p:txBody>
          <a:bodyPr/>
          <a:lstStyle/>
          <a:p>
            <a:endParaRPr lang="fr-FR"/>
          </a:p>
        </p:txBody>
      </p:sp>
      <p:pic>
        <p:nvPicPr>
          <p:cNvPr id="1026" name="Picture 2" descr="D:\kaykroyd\Pictures\m2_s100_2_frenc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540" y="1313765"/>
            <a:ext cx="7924800" cy="5067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7365477"/>
      </p:ext>
    </p:extLst>
  </p:cSld>
  <p:clrMapOvr>
    <a:masterClrMapping/>
  </p:clrMapOvr>
</p:sld>
</file>

<file path=ppt/theme/theme1.xml><?xml version="1.0" encoding="utf-8"?>
<a:theme xmlns:a="http://schemas.openxmlformats.org/drawingml/2006/main" name="HI_Template">
  <a:themeElements>
    <a:clrScheme name="HI_Colors">
      <a:dk1>
        <a:srgbClr val="0077C8"/>
      </a:dk1>
      <a:lt1>
        <a:srgbClr val="FFFFFF"/>
      </a:lt1>
      <a:dk2>
        <a:srgbClr val="0077C8"/>
      </a:dk2>
      <a:lt2>
        <a:srgbClr val="FFFFFF"/>
      </a:lt2>
      <a:accent1>
        <a:srgbClr val="5BC2E7"/>
      </a:accent1>
      <a:accent2>
        <a:srgbClr val="06038D"/>
      </a:accent2>
      <a:accent3>
        <a:srgbClr val="EFC7A1"/>
      </a:accent3>
      <a:accent4>
        <a:srgbClr val="FFD100"/>
      </a:accent4>
      <a:accent5>
        <a:srgbClr val="E35205"/>
      </a:accent5>
      <a:accent6>
        <a:srgbClr val="6A2A5B"/>
      </a:accent6>
      <a:hlink>
        <a:srgbClr val="0077C8"/>
      </a:hlink>
      <a:folHlink>
        <a:srgbClr val="06038D"/>
      </a:folHlink>
    </a:clrScheme>
    <a:fontScheme name="Personnalisé 1">
      <a:majorFont>
        <a:latin typeface="Nunito"/>
        <a:ea typeface=""/>
        <a:cs typeface=""/>
      </a:majorFont>
      <a:minorFont>
        <a:latin typeface="Nuni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4653</TotalTime>
  <Words>894</Words>
  <Application>Microsoft Office PowerPoint</Application>
  <PresentationFormat>Affichage à l'écran (4:3)</PresentationFormat>
  <Paragraphs>151</Paragraphs>
  <Slides>16</Slides>
  <Notes>12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16</vt:i4>
      </vt:variant>
    </vt:vector>
  </HeadingPairs>
  <TitlesOfParts>
    <vt:vector size="21" baseType="lpstr">
      <vt:lpstr>Arial</vt:lpstr>
      <vt:lpstr>Nunito</vt:lpstr>
      <vt:lpstr>Times New Roman</vt:lpstr>
      <vt:lpstr>Calibri</vt:lpstr>
      <vt:lpstr>HI_Template</vt:lpstr>
      <vt:lpstr>Présentation PowerPoint</vt:lpstr>
      <vt:lpstr>Objectifs de la session:</vt:lpstr>
      <vt:lpstr>Quizz - Les données sur le handicap</vt:lpstr>
      <vt:lpstr>Quizz - Les données sur le handicap</vt:lpstr>
      <vt:lpstr> Pourquoi est-il important de collecter des données sur les personnes handicapées?</vt:lpstr>
      <vt:lpstr>Le modèle du Washington Group </vt:lpstr>
      <vt:lpstr>Washington Group – les différents questionnaires </vt:lpstr>
      <vt:lpstr>La version courte des questions du Washington Group</vt:lpstr>
      <vt:lpstr>La version courte des questions du Washington Group</vt:lpstr>
      <vt:lpstr>La version courte enrichie des questions du Washington Group</vt:lpstr>
      <vt:lpstr>La version longue des questions du Washington Group </vt:lpstr>
      <vt:lpstr>Module sur le fonctionnement de l’enfant</vt:lpstr>
      <vt:lpstr>Module sur le fonctionnement de l’enfant</vt:lpstr>
      <vt:lpstr>Module sur le fonctionnement de l’enfant</vt:lpstr>
      <vt:lpstr>Quels domaines couvre-t-il? </vt:lpstr>
      <vt:lpstr>Washington Group – Module sur le fonctionnement de l’enfant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HI-Powerpoint_template</dc:title>
  <dc:creator>Benjamin GREMILLON</dc:creator>
  <cp:lastModifiedBy>Kate AYKROYD</cp:lastModifiedBy>
  <cp:revision>359</cp:revision>
  <cp:lastPrinted>2017-09-25T09:02:22Z</cp:lastPrinted>
  <dcterms:created xsi:type="dcterms:W3CDTF">2017-09-04T09:36:55Z</dcterms:created>
  <dcterms:modified xsi:type="dcterms:W3CDTF">2019-02-12T15:20:08Z</dcterms:modified>
</cp:coreProperties>
</file>