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6" r:id="rId3"/>
    <p:sldId id="386" r:id="rId4"/>
    <p:sldId id="340" r:id="rId5"/>
    <p:sldId id="336" r:id="rId6"/>
    <p:sldId id="374" r:id="rId7"/>
    <p:sldId id="375" r:id="rId8"/>
    <p:sldId id="376" r:id="rId9"/>
    <p:sldId id="297" r:id="rId10"/>
    <p:sldId id="301" r:id="rId11"/>
    <p:sldId id="377" r:id="rId12"/>
    <p:sldId id="388" r:id="rId13"/>
    <p:sldId id="362" r:id="rId14"/>
    <p:sldId id="382" r:id="rId15"/>
    <p:sldId id="383" r:id="rId16"/>
    <p:sldId id="387" r:id="rId17"/>
    <p:sldId id="384" r:id="rId18"/>
    <p:sldId id="356" r:id="rId19"/>
    <p:sldId id="381" r:id="rId20"/>
  </p:sldIdLst>
  <p:sldSz cx="9144000" cy="6858000" type="screen4x3"/>
  <p:notesSz cx="10018713" cy="6888163"/>
  <p:embeddedFontLst>
    <p:embeddedFont>
      <p:font typeface="Tahoma" panose="020B0604030504040204" pitchFamily="34" charset="0"/>
      <p:regular r:id="rId23"/>
      <p:bold r:id="rId24"/>
    </p:embeddedFont>
    <p:embeddedFont>
      <p:font typeface="Nunito" panose="00000500000000000000" pitchFamily="2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  <p:embeddedFont>
      <p:font typeface="Ink Free" panose="03080402000500000000" pitchFamily="66" charset="0"/>
      <p:regular r:id="rId37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0" userDrawn="1">
          <p15:clr>
            <a:srgbClr val="A4A3A4"/>
          </p15:clr>
        </p15:guide>
        <p15:guide id="2" pos="315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suelo Manzano" initials="CM" lastIdx="2" clrIdx="0">
    <p:extLst>
      <p:ext uri="{19B8F6BF-5375-455C-9EA6-DF929625EA0E}">
        <p15:presenceInfo xmlns:p15="http://schemas.microsoft.com/office/powerpoint/2012/main" userId="c09b49fb990b007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8" autoAdjust="0"/>
    <p:restoredTop sz="89272" autoAdjust="0"/>
  </p:normalViewPr>
  <p:slideViewPr>
    <p:cSldViewPr>
      <p:cViewPr varScale="1">
        <p:scale>
          <a:sx n="105" d="100"/>
          <a:sy n="105" d="100"/>
        </p:scale>
        <p:origin x="1421" y="72"/>
      </p:cViewPr>
      <p:guideLst>
        <p:guide orient="horz" pos="340"/>
        <p:guide orient="horz" pos="4422"/>
        <p:guide pos="3368"/>
        <p:guide pos="5636"/>
        <p:guide pos="6373"/>
        <p:guide pos="363"/>
        <p:guide pos="1667"/>
        <p:guide orient="horz" pos="308"/>
        <p:guide orient="horz" pos="4011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40" d="100"/>
          <a:sy n="140" d="100"/>
        </p:scale>
        <p:origin x="1224" y="-1440"/>
      </p:cViewPr>
      <p:guideLst>
        <p:guide orient="horz" pos="2170"/>
        <p:guide pos="315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75532" y="0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6542161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75532" y="6542161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74953" y="0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3287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1001872" y="3271878"/>
            <a:ext cx="8014970" cy="3099674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6542560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74953" y="6542560"/>
            <a:ext cx="4341442" cy="344408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ddcconsortium.net/" TargetMode="External"/><Relationship Id="rId3" Type="http://schemas.openxmlformats.org/officeDocument/2006/relationships/hyperlink" Target="http://www.un.org/disabilities/default.asp?id=17" TargetMode="External"/><Relationship Id="rId7" Type="http://schemas.openxmlformats.org/officeDocument/2006/relationships/hyperlink" Target="http://www.ohchr.org/EN/HRBodies/CRPD/Pages/CRPDIndex.aspx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un.org/french/disabilities/" TargetMode="External"/><Relationship Id="rId5" Type="http://schemas.openxmlformats.org/officeDocument/2006/relationships/hyperlink" Target="http://www.internationaldisabilityalliance.org/" TargetMode="External"/><Relationship Id="rId4" Type="http://schemas.openxmlformats.org/officeDocument/2006/relationships/hyperlink" Target="http://www.un.org/french/disabilities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87713" y="515938"/>
            <a:ext cx="3443287" cy="2584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287713" y="515938"/>
            <a:ext cx="3443287" cy="2584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Factores personales</a:t>
            </a:r>
            <a:r>
              <a:rPr lang="es-ES" baseline="0" dirty="0"/>
              <a:t>: impactando – ¿Qué? </a:t>
            </a:r>
          </a:p>
          <a:p>
            <a:r>
              <a:rPr lang="es-ES" baseline="0" dirty="0"/>
              <a:t>Tipos de obstáculos – varían </a:t>
            </a:r>
          </a:p>
          <a:p>
            <a:pPr>
              <a:lnSpc>
                <a:spcPct val="130000"/>
              </a:lnSpc>
              <a:spcBef>
                <a:spcPts val="303"/>
              </a:spcBef>
              <a:spcAft>
                <a:spcPts val="202"/>
              </a:spcAft>
              <a:buSzPct val="100000"/>
              <a:defRPr/>
            </a:pPr>
            <a:r>
              <a:rPr lang="es-ES" sz="1200" b="1" dirty="0"/>
              <a:t>Institucionales</a:t>
            </a:r>
            <a:r>
              <a:rPr lang="es-ES" sz="1200" dirty="0"/>
              <a:t>: políticas exclusivas, herramientas de programación; asignación de recursos humanos, financieros y de conocimientos;</a:t>
            </a:r>
            <a:br>
              <a:rPr lang="es-ES" sz="1200" dirty="0"/>
            </a:br>
            <a:endParaRPr lang="es-ES" sz="1200" dirty="0"/>
          </a:p>
          <a:p>
            <a:pPr>
              <a:lnSpc>
                <a:spcPct val="130000"/>
              </a:lnSpc>
              <a:spcBef>
                <a:spcPts val="303"/>
              </a:spcBef>
              <a:spcAft>
                <a:spcPts val="202"/>
              </a:spcAft>
              <a:buSzPct val="100000"/>
              <a:defRPr/>
            </a:pPr>
            <a:r>
              <a:rPr lang="es-ES" sz="1200" b="1" dirty="0"/>
              <a:t>Del entorno</a:t>
            </a:r>
            <a:r>
              <a:rPr lang="es-ES" sz="1200" dirty="0"/>
              <a:t>: falta de rampas, salas oscuras, arquitectura y urbanismo excluyentes, etc.;</a:t>
            </a:r>
          </a:p>
          <a:p>
            <a:pPr>
              <a:lnSpc>
                <a:spcPct val="130000"/>
              </a:lnSpc>
              <a:spcBef>
                <a:spcPts val="303"/>
              </a:spcBef>
              <a:spcAft>
                <a:spcPts val="202"/>
              </a:spcAft>
              <a:buSzPct val="100000"/>
              <a:defRPr/>
            </a:pPr>
            <a:endParaRPr lang="es-ES" sz="1200" dirty="0"/>
          </a:p>
          <a:p>
            <a:pPr>
              <a:lnSpc>
                <a:spcPct val="130000"/>
              </a:lnSpc>
              <a:spcBef>
                <a:spcPts val="303"/>
              </a:spcBef>
              <a:spcAft>
                <a:spcPts val="202"/>
              </a:spcAft>
              <a:buSzPct val="100000"/>
              <a:defRPr/>
            </a:pPr>
            <a:r>
              <a:rPr lang="es-ES" sz="1200" b="1" dirty="0"/>
              <a:t>Actitudinales</a:t>
            </a:r>
            <a:r>
              <a:rPr lang="es-ES" sz="1200" dirty="0"/>
              <a:t>: percepciones erróneas y negativas acerca de la discapacidad y de la deficiencia.</a:t>
            </a:r>
          </a:p>
          <a:p>
            <a:endParaRPr lang="es-ES" baseline="0" dirty="0"/>
          </a:p>
          <a:p>
            <a:pPr defTabSz="787080">
              <a:defRPr/>
            </a:pP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Más información en: 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http://www.un.org/disabilities/default.asp?id=17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o en francés: 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http://www.un.org/french/disabilities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o IDA 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  <a:hlinkClick r:id="rId5"/>
              </a:rPr>
              <a:t>www.internationaldisabilityalliance.org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  <a:hlinkClick r:id="rId6"/>
              </a:rPr>
              <a:t>/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o OHCHR 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  <a:hlinkClick r:id="rId7"/>
              </a:rPr>
              <a:t>http://www.ohchr.org/EN/HRBodies/CRPD/Pages/CRPDIndex.aspx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o International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Disability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Development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Consortium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  <a:hlinkClick r:id="rId8"/>
              </a:rPr>
              <a:t>http://www.iddcconsortium.net/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 al que pertenece HI. </a:t>
            </a:r>
            <a:endParaRPr lang="es-ES" sz="11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A1BC3-7B94-462C-8CAF-03971CD4B52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402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613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7405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6026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720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39652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7596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2166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87713" y="515938"/>
            <a:ext cx="3443287" cy="2584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2D04A-0E48-4A05-9679-FCF0079B220E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1760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87713" y="515938"/>
            <a:ext cx="3443287" cy="2584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Nota: Este paquete de formación ha sido creado en colaboración con el DFID, el WG e IDA.</a:t>
            </a:r>
          </a:p>
          <a:p>
            <a:r>
              <a:rPr lang="es-ES" dirty="0"/>
              <a:t>Estas diapositivas pueden usarse para complementar las actividades del manual de formación. Puede agregar o quitar algunas diapositivas de ser necesario.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0493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3486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4067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019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3703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6367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19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15.11.2019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es-ES" sz="4000">
                <a:solidFill>
                  <a:schemeClr val="tx1"/>
                </a:solidFill>
              </a:rPr>
              <a:t>Conceptos claves relacionados con la discapacidad</a:t>
            </a: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3467554" y="838200"/>
            <a:ext cx="1995034" cy="1295400"/>
          </a:xfrm>
          <a:prstGeom prst="ellipse">
            <a:avLst/>
          </a:prstGeom>
          <a:solidFill>
            <a:srgbClr val="C00000"/>
          </a:solidFill>
          <a:ln w="2540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s-ES" sz="2400" b="1" dirty="0">
                <a:solidFill>
                  <a:schemeClr val="bg1"/>
                </a:solidFill>
                <a:cs typeface="+mn-cs"/>
              </a:rPr>
              <a:t>Interacciones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48053" y="548681"/>
            <a:ext cx="3036888" cy="20802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s-ES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s-ES" sz="1600" dirty="0">
                <a:latin typeface="Tahoma" pitchFamily="34" charset="0"/>
                <a:cs typeface="Tahoma" pitchFamily="34" charset="0"/>
              </a:rPr>
              <a:t>hombres y mujeres, chicos y chica</a:t>
            </a:r>
            <a:br>
              <a:rPr lang="es-ES" sz="1600" dirty="0">
                <a:latin typeface="Tahoma" pitchFamily="34" charset="0"/>
                <a:cs typeface="Tahoma" pitchFamily="34" charset="0"/>
              </a:rPr>
            </a:br>
            <a:r>
              <a:rPr lang="es-ES" sz="1600" dirty="0">
                <a:latin typeface="Tahoma" pitchFamily="34" charset="0"/>
                <a:cs typeface="Tahoma" pitchFamily="34" charset="0"/>
              </a:rPr>
              <a:t>moderada - severa </a:t>
            </a:r>
            <a:r>
              <a:rPr lang="es-ES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s-ES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</a:br>
            <a:r>
              <a:rPr lang="es-ES" sz="16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Intelectual</a:t>
            </a: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s-ES" sz="1600" b="1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Física</a:t>
            </a: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</a:p>
          <a:p>
            <a:pPr algn="ctr" eaLnBrk="0" hangingPunct="0"/>
            <a:r>
              <a:rPr lang="es-ES" sz="16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Mental </a:t>
            </a: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es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cs typeface="Tahoma" pitchFamily="34" charset="0"/>
              </a:rPr>
              <a:t>Visual</a:t>
            </a: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s-ES" sz="1600" b="1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del habla</a:t>
            </a:r>
            <a:r>
              <a:rPr lang="es-E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– </a:t>
            </a:r>
          </a:p>
          <a:p>
            <a:pPr algn="ctr" eaLnBrk="0" hangingPunct="0"/>
            <a:r>
              <a:rPr lang="es-ES" sz="16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Dificultades</a:t>
            </a: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de audición</a:t>
            </a:r>
          </a:p>
          <a:p>
            <a:pPr algn="ctr" eaLnBrk="0" hangingPunct="0"/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Diferentes edades y otros estados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5767386" y="668693"/>
            <a:ext cx="3123431" cy="214345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s-ES" sz="2800" b="1" dirty="0">
                <a:solidFill>
                  <a:schemeClr val="bg1"/>
                </a:solidFill>
                <a:cs typeface="Tahoma" pitchFamily="34" charset="0"/>
              </a:rPr>
              <a:t>Entorno</a:t>
            </a:r>
          </a:p>
          <a:p>
            <a:pPr>
              <a:spcBef>
                <a:spcPts val="200"/>
              </a:spcBef>
              <a:spcAft>
                <a:spcPts val="200"/>
              </a:spcAft>
              <a:defRPr/>
            </a:pPr>
            <a:r>
              <a:rPr lang="es-ES" sz="1600" b="1" dirty="0">
                <a:solidFill>
                  <a:schemeClr val="bg1"/>
                </a:solidFill>
              </a:rPr>
              <a:t>(Obstáculos institucionales, </a:t>
            </a:r>
          </a:p>
          <a:p>
            <a:pPr>
              <a:spcBef>
                <a:spcPts val="200"/>
              </a:spcBef>
              <a:spcAft>
                <a:spcPts val="200"/>
              </a:spcAft>
              <a:defRPr/>
            </a:pPr>
            <a:r>
              <a:rPr lang="es-ES" sz="1600" b="1" dirty="0">
                <a:solidFill>
                  <a:schemeClr val="bg1"/>
                </a:solidFill>
              </a:rPr>
              <a:t>actitudinales y del entorno  y/o </a:t>
            </a:r>
          </a:p>
          <a:p>
            <a:pPr>
              <a:spcBef>
                <a:spcPts val="200"/>
              </a:spcBef>
              <a:spcAft>
                <a:spcPts val="200"/>
              </a:spcAft>
              <a:defRPr/>
            </a:pPr>
            <a:r>
              <a:rPr lang="es-ES" sz="1600" b="1" dirty="0">
                <a:solidFill>
                  <a:srgbClr val="92D050"/>
                </a:solidFill>
              </a:rPr>
              <a:t>facilitadores</a:t>
            </a:r>
            <a:r>
              <a:rPr lang="es-ES" sz="16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48053" y="524203"/>
            <a:ext cx="3123431" cy="210089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es-ES" sz="2800" b="1">
                <a:solidFill>
                  <a:schemeClr val="accent1">
                    <a:lumMod val="75000"/>
                  </a:schemeClr>
                </a:solidFill>
                <a:cs typeface="+mn-cs"/>
              </a:rPr>
              <a:t>Personas</a:t>
            </a:r>
            <a:br>
              <a:rPr lang="es-ES" sz="2800" b="1">
                <a:solidFill>
                  <a:schemeClr val="accent1">
                    <a:lumMod val="75000"/>
                  </a:schemeClr>
                </a:solidFill>
                <a:cs typeface="+mn-cs"/>
              </a:rPr>
            </a:br>
            <a:r>
              <a:rPr lang="es-ES" sz="2800" b="1">
                <a:solidFill>
                  <a:schemeClr val="accent1">
                    <a:lumMod val="75000"/>
                  </a:schemeClr>
                </a:solidFill>
                <a:cs typeface="+mn-cs"/>
              </a:rPr>
              <a:t>con</a:t>
            </a:r>
            <a:br>
              <a:rPr lang="es-ES" sz="2800" b="1">
                <a:solidFill>
                  <a:schemeClr val="accent1">
                    <a:lumMod val="75000"/>
                  </a:schemeClr>
                </a:solidFill>
                <a:cs typeface="+mn-cs"/>
              </a:rPr>
            </a:br>
            <a:r>
              <a:rPr lang="es-ES" sz="2800" b="1">
                <a:solidFill>
                  <a:schemeClr val="accent1">
                    <a:lumMod val="75000"/>
                  </a:schemeClr>
                </a:solidFill>
                <a:cs typeface="+mn-cs"/>
              </a:rPr>
              <a:t>deficiencia</a:t>
            </a:r>
          </a:p>
        </p:txBody>
      </p:sp>
      <p:sp>
        <p:nvSpPr>
          <p:cNvPr id="11274" name="Rectangle 5"/>
          <p:cNvSpPr>
            <a:spLocks noChangeArrowheads="1"/>
          </p:cNvSpPr>
          <p:nvPr/>
        </p:nvSpPr>
        <p:spPr bwMode="auto">
          <a:xfrm>
            <a:off x="582615" y="3143251"/>
            <a:ext cx="3608387" cy="1219200"/>
          </a:xfrm>
          <a:prstGeom prst="roundRect">
            <a:avLst/>
          </a:prstGeom>
          <a:solidFill>
            <a:srgbClr val="92D050"/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ct val="70000"/>
              </a:spcBef>
            </a:pPr>
            <a:r>
              <a:rPr lang="es-ES" sz="2400" b="1" dirty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Participación social en pie de igualdad</a:t>
            </a:r>
          </a:p>
        </p:txBody>
      </p:sp>
      <p:sp>
        <p:nvSpPr>
          <p:cNvPr id="11275" name="Line 6"/>
          <p:cNvSpPr>
            <a:spLocks noChangeShapeType="1"/>
          </p:cNvSpPr>
          <p:nvPr/>
        </p:nvSpPr>
        <p:spPr bwMode="auto">
          <a:xfrm>
            <a:off x="3337693" y="1707156"/>
            <a:ext cx="24479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6" name="Line 10"/>
          <p:cNvSpPr>
            <a:spLocks noChangeShapeType="1"/>
          </p:cNvSpPr>
          <p:nvPr/>
        </p:nvSpPr>
        <p:spPr bwMode="auto">
          <a:xfrm flipH="1">
            <a:off x="3101977" y="2063751"/>
            <a:ext cx="936625" cy="1008063"/>
          </a:xfrm>
          <a:prstGeom prst="line">
            <a:avLst/>
          </a:prstGeom>
          <a:noFill/>
          <a:ln w="76200">
            <a:solidFill>
              <a:srgbClr val="00B05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7" name="Line 11"/>
          <p:cNvSpPr>
            <a:spLocks noChangeShapeType="1"/>
          </p:cNvSpPr>
          <p:nvPr/>
        </p:nvSpPr>
        <p:spPr bwMode="auto">
          <a:xfrm>
            <a:off x="5181600" y="2133600"/>
            <a:ext cx="914400" cy="990600"/>
          </a:xfrm>
          <a:prstGeom prst="line">
            <a:avLst/>
          </a:prstGeom>
          <a:noFill/>
          <a:ln w="76200">
            <a:solidFill>
              <a:srgbClr val="C0C0C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089527" y="3143251"/>
            <a:ext cx="3673475" cy="1219200"/>
          </a:xfrm>
          <a:prstGeom prst="roundRect">
            <a:avLst/>
          </a:prstGeom>
          <a:solidFill>
            <a:srgbClr val="C0C0C0"/>
          </a:solidFill>
          <a:ln w="2540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es-ES" sz="2800" b="1" dirty="0">
                <a:cs typeface="+mn-cs"/>
              </a:rPr>
              <a:t>Discapacidad</a:t>
            </a:r>
            <a:br>
              <a:rPr lang="es-ES" sz="2800" b="1" dirty="0">
                <a:cs typeface="+mn-cs"/>
              </a:rPr>
            </a:br>
            <a:r>
              <a:rPr lang="es-ES" sz="2000" dirty="0">
                <a:cs typeface="+mn-cs"/>
              </a:rPr>
              <a:t>(situación/servicio/sociedad no inclusivos...)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4343400" y="2363788"/>
            <a:ext cx="6492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5400">
                <a:solidFill>
                  <a:schemeClr val="accent6">
                    <a:lumMod val="75000"/>
                  </a:schemeClr>
                </a:solidFill>
                <a:cs typeface="+mn-cs"/>
              </a:rPr>
              <a:t>=</a:t>
            </a:r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446856" y="4693552"/>
            <a:ext cx="82296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ES" sz="2000" dirty="0"/>
              <a:t>«La </a:t>
            </a:r>
            <a:r>
              <a:rPr lang="es-ES" sz="2000" b="1" dirty="0"/>
              <a:t>discapacidad</a:t>
            </a:r>
            <a:r>
              <a:rPr lang="es-ES" sz="2000" dirty="0"/>
              <a:t> es un </a:t>
            </a:r>
            <a:r>
              <a:rPr lang="es-ES" sz="2000" b="1" dirty="0"/>
              <a:t>concepto que evoluciona</a:t>
            </a:r>
            <a:r>
              <a:rPr lang="es-ES" sz="2000" dirty="0"/>
              <a:t> y que </a:t>
            </a:r>
            <a:r>
              <a:rPr lang="es-ES" sz="2000" b="1" dirty="0"/>
              <a:t>resulta</a:t>
            </a:r>
            <a:r>
              <a:rPr lang="es-ES" sz="2000" dirty="0"/>
              <a:t> de </a:t>
            </a:r>
            <a:r>
              <a:rPr lang="es-ES" sz="2000" b="1" dirty="0"/>
              <a:t>la interacción entre las personas con deficiencias y las barreras debidas a la actitud y al entorno que evitan su participación plena y efectiva</a:t>
            </a:r>
            <a:r>
              <a:rPr lang="es-ES" sz="2000" dirty="0"/>
              <a:t> en la sociedad, en igualdad de condiciones con las demás». 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s-ES" sz="2000" dirty="0"/>
              <a:t>(CDPD de la ONU 2006/ OMS CIF 2001, ACNUR 2010, 2011).</a:t>
            </a:r>
          </a:p>
        </p:txBody>
      </p:sp>
    </p:spTree>
    <p:extLst>
      <p:ext uri="{BB962C8B-B14F-4D97-AF65-F5344CB8AC3E}">
        <p14:creationId xmlns:p14="http://schemas.microsoft.com/office/powerpoint/2010/main" val="2217767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4" dur="indefinite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5" dur="indefinite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76" dur="indefinite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0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80" grpId="0" animBg="1"/>
      <p:bldP spid="50180" grpId="1" animBg="1"/>
      <p:bldP spid="50179" grpId="0" build="allAtOnce" animBg="1"/>
      <p:bldP spid="2" grpId="0" animBg="1"/>
      <p:bldP spid="2" grpId="1" animBg="1"/>
      <p:bldP spid="2" grpId="2" animBg="1"/>
      <p:bldP spid="11274" grpId="0" animBg="1"/>
      <p:bldP spid="11275" grpId="0" animBg="1"/>
      <p:bldP spid="11276" grpId="0" animBg="1"/>
      <p:bldP spid="11277" grpId="0" animBg="1"/>
      <p:bldP spid="11277" grpId="1" animBg="1"/>
      <p:bldP spid="11277" grpId="2" animBg="1"/>
      <p:bldP spid="50188" grpId="0" animBg="1"/>
      <p:bldP spid="50188" grpId="1" animBg="1"/>
      <p:bldP spid="50188" grpId="2" animBg="1"/>
      <p:bldP spid="50189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5835"/>
            <a:ext cx="8171173" cy="1102589"/>
          </a:xfrm>
        </p:spPr>
        <p:txBody>
          <a:bodyPr/>
          <a:lstStyle/>
          <a:p>
            <a:r>
              <a:rPr lang="es-ES" sz="2800" dirty="0">
                <a:ea typeface="Verdana" panose="020B0604030504040204" pitchFamily="34" charset="0"/>
              </a:rPr>
              <a:t>CIF Modelo de funcionamiento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819578-5423-4F69-8B7A-D3E3D7F9651F}"/>
              </a:ext>
            </a:extLst>
          </p:cNvPr>
          <p:cNvSpPr/>
          <p:nvPr/>
        </p:nvSpPr>
        <p:spPr>
          <a:xfrm>
            <a:off x="475624" y="728700"/>
            <a:ext cx="83259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/>
              <a:t>La discapacidad es un concepto multidimensional que concierne: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las </a:t>
            </a:r>
            <a:r>
              <a:rPr lang="es-ES" sz="2400" b="1" dirty="0"/>
              <a:t>funciones y estructuras del cuerpo </a:t>
            </a:r>
            <a:r>
              <a:rPr lang="es-ES" sz="2400" dirty="0"/>
              <a:t>de las personas, y las deficiencias conexas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las </a:t>
            </a:r>
            <a:r>
              <a:rPr lang="es-ES" sz="2400" b="1" dirty="0"/>
              <a:t>actividades </a:t>
            </a:r>
            <a:r>
              <a:rPr lang="es-ES" sz="2400" dirty="0"/>
              <a:t>de las personas (funcionamiento a nivel del individuo) y las limitaciones de actividad que experimentan</a:t>
            </a:r>
          </a:p>
          <a:p>
            <a:r>
              <a:rPr lang="es-E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la </a:t>
            </a:r>
            <a:r>
              <a:rPr lang="es-ES" sz="2400" b="1" dirty="0"/>
              <a:t>participación </a:t>
            </a:r>
            <a:r>
              <a:rPr lang="es-ES" sz="2400" dirty="0"/>
              <a:t>o la implicación de las personas en todos los ámbitos de la vida, y las restricciones de la participación que experimentan (funcionamiento de una persona como miembro de la sociedad)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los </a:t>
            </a:r>
            <a:r>
              <a:rPr lang="es-ES" sz="2400" b="1" dirty="0"/>
              <a:t>factores del entorno </a:t>
            </a:r>
            <a:r>
              <a:rPr lang="es-ES" sz="2400" dirty="0"/>
              <a:t>que afectan a estas experiencias y si estos factores son facilitadores u obstáculos </a:t>
            </a:r>
          </a:p>
        </p:txBody>
      </p:sp>
    </p:spTree>
    <p:extLst>
      <p:ext uri="{BB962C8B-B14F-4D97-AF65-F5344CB8AC3E}">
        <p14:creationId xmlns:p14="http://schemas.microsoft.com/office/powerpoint/2010/main" val="3428393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413665"/>
            <a:ext cx="8171173" cy="1102589"/>
          </a:xfrm>
        </p:spPr>
        <p:txBody>
          <a:bodyPr/>
          <a:lstStyle/>
          <a:p>
            <a:r>
              <a:rPr lang="es-ES" dirty="0"/>
              <a:t>CIF Ejemplo de modelo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354142" y="1943836"/>
            <a:ext cx="1980221" cy="68271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rgbClr val="000000"/>
                </a:solidFill>
              </a:rPr>
              <a:t>Problema de salud</a:t>
            </a:r>
          </a:p>
          <a:p>
            <a:pPr algn="ctr"/>
            <a:r>
              <a:rPr lang="es-ES" sz="1200" dirty="0">
                <a:solidFill>
                  <a:srgbClr val="000000"/>
                </a:solidFill>
              </a:rPr>
              <a:t>(trastorno o enfermedad)</a:t>
            </a:r>
            <a:endParaRPr lang="es-ES" sz="1200" dirty="0" smtClean="0">
              <a:solidFill>
                <a:srgbClr val="000000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96526" y="3261313"/>
            <a:ext cx="1170130" cy="68271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Funciones y estructuras </a:t>
            </a:r>
            <a:r>
              <a:rPr lang="es-ES" sz="1200" dirty="0" smtClean="0">
                <a:solidFill>
                  <a:schemeClr val="bg1"/>
                </a:solidFill>
              </a:rPr>
              <a:t>corporales</a:t>
            </a:r>
            <a:endParaRPr lang="es-ES" sz="1100" dirty="0" smtClean="0">
              <a:solidFill>
                <a:schemeClr val="bg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759188" y="3261311"/>
            <a:ext cx="1170130" cy="68271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Actividades</a:t>
            </a:r>
            <a:endParaRPr lang="es-ES" sz="1100" dirty="0" smtClean="0">
              <a:solidFill>
                <a:schemeClr val="bg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21850" y="3261311"/>
            <a:ext cx="1170130" cy="68271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Participación</a:t>
            </a:r>
            <a:endParaRPr lang="es-ES" sz="1100" dirty="0" smtClean="0">
              <a:solidFill>
                <a:schemeClr val="bg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77807" y="4934138"/>
            <a:ext cx="1620180" cy="68271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Factores del entorno</a:t>
            </a:r>
            <a:endParaRPr lang="es-ES" sz="1100" dirty="0" smtClean="0">
              <a:solidFill>
                <a:schemeClr val="bg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455749" y="4934138"/>
            <a:ext cx="1620180" cy="68271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rgbClr val="000000"/>
                </a:solidFill>
              </a:rPr>
              <a:t>Factores personales</a:t>
            </a:r>
            <a:endParaRPr lang="es-ES" sz="1100" dirty="0" smtClean="0">
              <a:solidFill>
                <a:srgbClr val="00000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321750" y="2728893"/>
            <a:ext cx="0" cy="405045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en angle 17"/>
          <p:cNvCxnSpPr/>
          <p:nvPr/>
        </p:nvCxnSpPr>
        <p:spPr>
          <a:xfrm rot="5400000" flipH="1" flipV="1">
            <a:off x="2344252" y="1716279"/>
            <a:ext cx="2" cy="2925324"/>
          </a:xfrm>
          <a:prstGeom prst="bentConnector3">
            <a:avLst>
              <a:gd name="adj1" fmla="val 11430100000"/>
            </a:avLst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1489157" y="3602668"/>
            <a:ext cx="247528" cy="1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2970024" y="3602668"/>
            <a:ext cx="247528" cy="1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en angle 26"/>
          <p:cNvCxnSpPr/>
          <p:nvPr/>
        </p:nvCxnSpPr>
        <p:spPr>
          <a:xfrm rot="5400000" flipH="1" flipV="1">
            <a:off x="2344252" y="2526370"/>
            <a:ext cx="2" cy="2925324"/>
          </a:xfrm>
          <a:prstGeom prst="bentConnector3">
            <a:avLst>
              <a:gd name="adj1" fmla="val -11430000000"/>
            </a:avLst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/>
          <p:nvPr/>
        </p:nvCxnSpPr>
        <p:spPr>
          <a:xfrm rot="5400000" flipH="1" flipV="1">
            <a:off x="2326868" y="3943812"/>
            <a:ext cx="12700" cy="1877942"/>
          </a:xfrm>
          <a:prstGeom prst="bentConnector3">
            <a:avLst>
              <a:gd name="adj1" fmla="val 1800000"/>
            </a:avLst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H="1" flipV="1">
            <a:off x="2344252" y="3989030"/>
            <a:ext cx="6721" cy="675082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à coins arrondis 38"/>
          <p:cNvSpPr/>
          <p:nvPr/>
        </p:nvSpPr>
        <p:spPr>
          <a:xfrm>
            <a:off x="5899647" y="1943835"/>
            <a:ext cx="1980221" cy="68271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rgbClr val="000000"/>
                </a:solidFill>
              </a:rPr>
              <a:t>Catarata</a:t>
            </a:r>
            <a:endParaRPr lang="es-ES" sz="1200" dirty="0" smtClean="0">
              <a:solidFill>
                <a:srgbClr val="000000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4842031" y="3261312"/>
            <a:ext cx="1170130" cy="68271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Deficiencia visual</a:t>
            </a:r>
            <a:endParaRPr lang="es-ES" sz="1200" dirty="0" smtClean="0">
              <a:solidFill>
                <a:schemeClr val="bg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04693" y="3261310"/>
            <a:ext cx="1170130" cy="68271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Dificultades para leer</a:t>
            </a:r>
            <a:endParaRPr lang="es-ES" sz="1100" dirty="0" smtClean="0">
              <a:solidFill>
                <a:schemeClr val="bg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7767355" y="3261310"/>
            <a:ext cx="1170130" cy="68271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Restricciones para votar</a:t>
            </a:r>
            <a:endParaRPr lang="es-ES" sz="1100" dirty="0" smtClean="0">
              <a:solidFill>
                <a:schemeClr val="bg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5123312" y="4934137"/>
            <a:ext cx="1620180" cy="68271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bg1"/>
                </a:solidFill>
              </a:rPr>
              <a:t>Falta de información en formatos accesibles</a:t>
            </a:r>
            <a:endParaRPr lang="es-ES" sz="1100" dirty="0" smtClean="0">
              <a:solidFill>
                <a:schemeClr val="bg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7001254" y="4934137"/>
            <a:ext cx="1620180" cy="68271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rgbClr val="000000"/>
                </a:solidFill>
              </a:rPr>
              <a:t>Mujer, 50 años</a:t>
            </a:r>
            <a:endParaRPr lang="es-ES" sz="1100" dirty="0" smtClean="0">
              <a:solidFill>
                <a:srgbClr val="000000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6867255" y="2728892"/>
            <a:ext cx="0" cy="405045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en angle 45"/>
          <p:cNvCxnSpPr/>
          <p:nvPr/>
        </p:nvCxnSpPr>
        <p:spPr>
          <a:xfrm rot="5400000" flipH="1" flipV="1">
            <a:off x="6889757" y="1716278"/>
            <a:ext cx="2" cy="2925324"/>
          </a:xfrm>
          <a:prstGeom prst="bentConnector3">
            <a:avLst>
              <a:gd name="adj1" fmla="val 11430100000"/>
            </a:avLst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>
            <a:off x="6034662" y="3602667"/>
            <a:ext cx="247528" cy="1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>
            <a:off x="7515529" y="3602667"/>
            <a:ext cx="247528" cy="1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en angle 48"/>
          <p:cNvCxnSpPr/>
          <p:nvPr/>
        </p:nvCxnSpPr>
        <p:spPr>
          <a:xfrm rot="5400000" flipH="1" flipV="1">
            <a:off x="6889757" y="2526369"/>
            <a:ext cx="2" cy="2925324"/>
          </a:xfrm>
          <a:prstGeom prst="bentConnector3">
            <a:avLst>
              <a:gd name="adj1" fmla="val -11430000000"/>
            </a:avLst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en angle 49"/>
          <p:cNvCxnSpPr/>
          <p:nvPr/>
        </p:nvCxnSpPr>
        <p:spPr>
          <a:xfrm rot="5400000" flipH="1" flipV="1">
            <a:off x="6872373" y="3943811"/>
            <a:ext cx="12700" cy="1877942"/>
          </a:xfrm>
          <a:prstGeom prst="bentConnector3">
            <a:avLst>
              <a:gd name="adj1" fmla="val 1800000"/>
            </a:avLst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H="1" flipV="1">
            <a:off x="6889757" y="3989029"/>
            <a:ext cx="6721" cy="675082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380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85751" y="205455"/>
            <a:ext cx="8171173" cy="1102589"/>
          </a:xfrm>
        </p:spPr>
        <p:txBody>
          <a:bodyPr>
            <a:normAutofit/>
          </a:bodyPr>
          <a:lstStyle/>
          <a:p>
            <a:r>
              <a:rPr lang="es-ES" dirty="0"/>
              <a:t>¿Qué son los obstáculos?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485751" y="998730"/>
            <a:ext cx="840672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latin typeface="Nunito (Body)"/>
              </a:rPr>
              <a:t>Los obstáculos son aquellos aspectos de la sociedad que, intencionalmente o no, impiden que las personas con discapacidad participen plenamente en la sociedad y estén incluidas en la sociedad. </a:t>
            </a:r>
          </a:p>
          <a:p>
            <a:endParaRPr lang="en-US" sz="2400" dirty="0">
              <a:latin typeface="Nunito (Body)"/>
            </a:endParaRPr>
          </a:p>
          <a:p>
            <a:r>
              <a:rPr lang="es-ES" sz="2400" dirty="0">
                <a:latin typeface="Nunito (Body)"/>
              </a:rPr>
              <a:t>Los obstáculos pueden clasificarse en las siguientes categorías: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dirty="0">
                <a:latin typeface="Nunito (Body)"/>
              </a:rPr>
              <a:t>Obstáculos actitudinales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dirty="0">
                <a:latin typeface="Nunito (Body)"/>
              </a:rPr>
              <a:t>Obstáculos físicos (incluyendo la comunicación)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dirty="0">
                <a:latin typeface="Nunito (Body)"/>
              </a:rPr>
              <a:t>Obstáculos institucionales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dirty="0">
                <a:latin typeface="Nunito (Body)"/>
              </a:rPr>
              <a:t>Obstáculos interiorizados</a:t>
            </a:r>
            <a:endParaRPr lang="en-US" sz="2400" dirty="0">
              <a:latin typeface="Nunito (Body)"/>
            </a:endParaRPr>
          </a:p>
          <a:p>
            <a:endParaRPr lang="es-ES" sz="2400" dirty="0">
              <a:latin typeface="Nunito (Body)"/>
            </a:endParaRPr>
          </a:p>
          <a:p>
            <a:r>
              <a:rPr lang="es-ES" sz="2400" dirty="0">
                <a:latin typeface="Nunito (Body)"/>
              </a:rPr>
              <a:t>Los obstáculos impiden una acción humanitaria que tenga en cuenta a las personas con discapacidad.</a:t>
            </a:r>
          </a:p>
        </p:txBody>
      </p:sp>
    </p:spTree>
    <p:extLst>
      <p:ext uri="{BB962C8B-B14F-4D97-AF65-F5344CB8AC3E}">
        <p14:creationId xmlns:p14="http://schemas.microsoft.com/office/powerpoint/2010/main" val="11914521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9600" y="318165"/>
            <a:ext cx="8171173" cy="1102589"/>
          </a:xfrm>
        </p:spPr>
        <p:txBody>
          <a:bodyPr>
            <a:normAutofit/>
          </a:bodyPr>
          <a:lstStyle/>
          <a:p>
            <a:r>
              <a:rPr lang="es-ES" dirty="0"/>
              <a:t>Obstáculos actitudinales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296525" y="1028729"/>
            <a:ext cx="4680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Las actitudes negativas crean un entorno desfavorable en todos los ámbitos. Se suelen reflejar en: 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dirty="0"/>
              <a:t>la incapacidad de las personas sin discapacidad de ver más allá de una deficiencia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dirty="0"/>
              <a:t>la discriminación, el miedo, la intimidación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dirty="0"/>
              <a:t>las bajas expectativas de las personas con discapacidad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604AA-D903-4683-8C72-B54676BA4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099" y="1084413"/>
            <a:ext cx="3800475" cy="26193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70E623-4B42-46EC-9381-36CEE3FC8B48}"/>
              </a:ext>
            </a:extLst>
          </p:cNvPr>
          <p:cNvSpPr txBox="1"/>
          <p:nvPr/>
        </p:nvSpPr>
        <p:spPr>
          <a:xfrm>
            <a:off x="5112060" y="3920829"/>
            <a:ext cx="391191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Las discriminaciones múltiples e interseccionales pueden intensificar los obstáculos actitudinales.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5677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Obstáculos físicos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480064" y="1493785"/>
            <a:ext cx="406114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Los entornos de difícil acceso producen discapacidad al crear barreras a la participación y a la inclusión.</a:t>
            </a:r>
          </a:p>
          <a:p>
            <a:r>
              <a:rPr lang="es-ES" sz="2800" dirty="0"/>
              <a:t> 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67A943-1F08-4057-A211-BD85C97A4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410" y="1268477"/>
            <a:ext cx="4370634" cy="29029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5419" y="4329100"/>
            <a:ext cx="78701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Los obstáculos físicos en el entorno natural o construido impiden el acceso e inciden en las posibilidades de participación. </a:t>
            </a:r>
          </a:p>
        </p:txBody>
      </p:sp>
    </p:spTree>
    <p:extLst>
      <p:ext uri="{BB962C8B-B14F-4D97-AF65-F5344CB8AC3E}">
        <p14:creationId xmlns:p14="http://schemas.microsoft.com/office/powerpoint/2010/main" val="42458455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Obstáculos de comunicación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185B23-5D87-4985-BAA5-ABC6E28C20BF}"/>
              </a:ext>
            </a:extLst>
          </p:cNvPr>
          <p:cNvSpPr/>
          <p:nvPr/>
        </p:nvSpPr>
        <p:spPr>
          <a:xfrm>
            <a:off x="610663" y="1708371"/>
            <a:ext cx="37354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/>
              <a:t>Los sistemas de comunicación inaccesibles impiden el acceso a la información, los conocimientos y las oportunidades participación.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C76F18-EC98-4878-960C-5A49D5201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76" y="1673805"/>
            <a:ext cx="4262670" cy="287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8364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Obstáculos institucionales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A930D7-1EFC-4E8E-A92F-37AA28A17AD9}"/>
              </a:ext>
            </a:extLst>
          </p:cNvPr>
          <p:cNvSpPr/>
          <p:nvPr/>
        </p:nvSpPr>
        <p:spPr>
          <a:xfrm>
            <a:off x="480063" y="1403776"/>
            <a:ext cx="409193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/>
              <a:t>Los obstáculos institucionales comprenden las leyes, las políticas, las estrategias o las prácticas discriminatorias con respecto a las personas con discapacidad.</a:t>
            </a:r>
          </a:p>
          <a:p>
            <a:endParaRPr lang="en-US" sz="2400" dirty="0"/>
          </a:p>
          <a:p>
            <a:r>
              <a:rPr lang="es-ES" sz="2400" dirty="0"/>
              <a:t>Muchos países tienen aún leyes restrictivas, en particular, para las personas con deficiencias psicosociales o intelectuales.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F8AB80-21B7-4052-9977-604F60989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921" y="1223755"/>
            <a:ext cx="3819525" cy="26098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0A5CC2E-013B-485E-88FE-DA8DCD7D071C}"/>
              </a:ext>
            </a:extLst>
          </p:cNvPr>
          <p:cNvSpPr/>
          <p:nvPr/>
        </p:nvSpPr>
        <p:spPr>
          <a:xfrm>
            <a:off x="4573714" y="3885302"/>
            <a:ext cx="40919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/>
              <a:t>La discriminación puede no ser intencional, pero los sistemas pueden excluir a las personas con discapacidad indirectamente por no tener en cuenta sus necesidades.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5061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A152F62-0C35-4124-A50A-A6F6C553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</p:spPr>
        <p:txBody>
          <a:bodyPr/>
          <a:lstStyle/>
          <a:p>
            <a:r>
              <a:rPr lang="es-ES" sz="3200"/>
              <a:t>Terminología relacionada con la discapacidad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CF836E-4C4C-40AF-930E-45DB20435E86}"/>
              </a:ext>
            </a:extLst>
          </p:cNvPr>
          <p:cNvSpPr/>
          <p:nvPr/>
        </p:nvSpPr>
        <p:spPr>
          <a:xfrm>
            <a:off x="203243" y="1853825"/>
            <a:ext cx="561995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s-ES" sz="2800"/>
              <a:t>La terminología relacionada con la discapacidad está en plena evolución, ¡así que es normal cometer errores!</a:t>
            </a:r>
          </a:p>
          <a:p>
            <a:pPr lvl="0"/>
            <a:r>
              <a:rPr lang="es-ES" sz="2800"/>
              <a:t> 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s-ES" sz="2800"/>
              <a:t>Se recomienda utilizar un </a:t>
            </a:r>
            <a:r>
              <a:rPr lang="es-ES" sz="2800" b="1"/>
              <a:t>lenguaje centrado en la persona</a:t>
            </a:r>
            <a:r>
              <a:rPr lang="es-ES" sz="2800"/>
              <a:t> en vez de referirse a alguien por su deficiencia.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24451" y="1040844"/>
            <a:ext cx="3017151" cy="449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742130" y="1419160"/>
            <a:ext cx="2745305" cy="2369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rgbClr val="000000"/>
                </a:solidFill>
                <a:latin typeface="Ink Free" panose="03080402000500000000" pitchFamily="66" charset="0"/>
              </a:rPr>
              <a:t>«Lenguaje centrado en la persona</a:t>
            </a:r>
            <a:r>
              <a:rPr lang="es-ES" sz="2400" b="1" dirty="0" smtClean="0">
                <a:solidFill>
                  <a:srgbClr val="000000"/>
                </a:solidFill>
                <a:latin typeface="Ink Free" panose="03080402000500000000" pitchFamily="66" charset="0"/>
              </a:rPr>
              <a:t>»</a:t>
            </a:r>
          </a:p>
          <a:p>
            <a:pPr algn="ctr"/>
            <a:endParaRPr lang="fr-FR" sz="2800" b="1" dirty="0">
              <a:solidFill>
                <a:srgbClr val="000000"/>
              </a:solidFill>
              <a:latin typeface="Ink Free" panose="03080402000500000000" pitchFamily="66" charset="0"/>
            </a:endParaRPr>
          </a:p>
          <a:p>
            <a:pPr algn="ctr"/>
            <a:r>
              <a:rPr lang="es-ES" sz="2400" b="1" dirty="0">
                <a:solidFill>
                  <a:srgbClr val="000000"/>
                </a:solidFill>
                <a:latin typeface="Ink Free" panose="03080402000500000000" pitchFamily="66" charset="0"/>
              </a:rPr>
              <a:t>¿Por qué no preguntar a la persona primero? </a:t>
            </a:r>
            <a:endParaRPr lang="fr-FR" sz="2400" b="1" dirty="0">
              <a:solidFill>
                <a:srgbClr val="000000"/>
              </a:solidFill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6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5D06C422-69A7-4F58-924E-98DE9F49C4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661516-8D8E-4DF6-BAB0-191ED243C9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D17F3AE-271B-4E3C-B5C1-A2999A54A8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06EEFB3-0A7C-424C-86FE-0DE2BA5082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Objetivos de esta sesión: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800"/>
              <a:t>Definir la discapacidad de conformidad con la descripción proporcionada por la CDPD de la ONU.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800"/>
              <a:t>Identificar los obstáculos encontrados por las personas con discapacidad en la acción humanitaria y cómo mitigarlos.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2800"/>
              <a:t>Utilizar lenguaje apropiado para el contexto a la hora de hablar de la discapacidad.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7263A-11E4-4EB3-825E-878A5FD52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Comprensión de la discapacidad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74260-75E5-4E35-A94D-98ABF19B7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3</a:t>
            </a:fld>
            <a:endParaRPr lang="fr-FR"/>
          </a:p>
        </p:txBody>
      </p:sp>
      <p:pic>
        <p:nvPicPr>
          <p:cNvPr id="5" name="Content Placeholder 4" descr=" A picture of 6 blind men feeling an elephant for the first time and what they are imagining in their minds.">
            <a:extLst>
              <a:ext uri="{FF2B5EF4-FFF2-40B4-BE49-F238E27FC236}">
                <a16:creationId xmlns:a16="http://schemas.microsoft.com/office/drawing/2014/main" id="{A36467EA-EDB6-4ED4-AA17-0536CD5C0F6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3826"/>
            <a:ext cx="8039674" cy="4514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44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>
                <a:latin typeface="+mn-lt"/>
                <a:ea typeface="Verdana" panose="020B0604030504040204" pitchFamily="34" charset="0"/>
              </a:rPr>
              <a:t>El cambio de paradigma de los conceptos de la discapacidad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DE511E-BAB3-47F8-B45D-5077DCC8E6B2}"/>
              </a:ext>
            </a:extLst>
          </p:cNvPr>
          <p:cNvSpPr/>
          <p:nvPr/>
        </p:nvSpPr>
        <p:spPr>
          <a:xfrm>
            <a:off x="476859" y="1630827"/>
            <a:ext cx="413430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200" dirty="0">
                <a:ea typeface="Verdana" panose="020B0604030504040204" pitchFamily="34" charset="0"/>
              </a:rPr>
              <a:t>La discapacidad es un concepto multidimensional y evolutivo (continuo)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200" dirty="0">
                <a:ea typeface="Verdana" panose="020B0604030504040204" pitchFamily="34" charset="0"/>
              </a:rPr>
              <a:t>No todas las discapacidades son visibles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200" dirty="0">
                <a:ea typeface="Verdana" panose="020B0604030504040204" pitchFamily="34" charset="0"/>
              </a:rPr>
              <a:t>La discapacidad está vinculada al contexto e influenciada por las normas culturales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200" dirty="0">
                <a:ea typeface="Verdana" panose="020B0604030504040204" pitchFamily="34" charset="0"/>
              </a:rPr>
              <a:t>Con el tiempo, ha habido un cambio de paradigma en la comprensión de la discapacidad </a:t>
            </a:r>
          </a:p>
          <a:p>
            <a:pPr lvl="0"/>
            <a:endParaRPr lang="en-GB" sz="2200" dirty="0">
              <a:ea typeface="Verdana" panose="020B0604030504040204" pitchFamily="34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134" y="3119913"/>
            <a:ext cx="1057275" cy="146685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7208" y="2075622"/>
            <a:ext cx="1209675" cy="14478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752019" y="3703116"/>
            <a:ext cx="1803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Algunas se ven así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372201" y="2143398"/>
            <a:ext cx="2378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No todas las discapacidades se ven así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752019" y="4733574"/>
            <a:ext cx="3998389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¡No todas las discapacidades son visibles!</a:t>
            </a:r>
          </a:p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Por favor, no </a:t>
            </a:r>
            <a:r>
              <a:rPr lang="es-ES" sz="1600" b="1" dirty="0" err="1" smtClean="0">
                <a:solidFill>
                  <a:schemeClr val="bg1"/>
                </a:solidFill>
              </a:rPr>
              <a:t>juzge</a:t>
            </a:r>
            <a:r>
              <a:rPr lang="es-ES" sz="1600" b="1" dirty="0" smtClean="0">
                <a:solidFill>
                  <a:schemeClr val="bg1"/>
                </a:solidFill>
              </a:rPr>
              <a:t> a la ligera.</a:t>
            </a:r>
          </a:p>
        </p:txBody>
      </p:sp>
      <p:sp>
        <p:nvSpPr>
          <p:cNvPr id="18" name="Flèche gauche 17"/>
          <p:cNvSpPr/>
          <p:nvPr/>
        </p:nvSpPr>
        <p:spPr>
          <a:xfrm>
            <a:off x="5742130" y="2552251"/>
            <a:ext cx="630070" cy="382621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èche gauche 18"/>
          <p:cNvSpPr/>
          <p:nvPr/>
        </p:nvSpPr>
        <p:spPr>
          <a:xfrm rot="10800000">
            <a:off x="6696241" y="3735994"/>
            <a:ext cx="856034" cy="382621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s-ES" sz="3200"/>
              <a:t>Enfoque caritativo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/>
              <a:t>La idea de que ciertas actividades </a:t>
            </a:r>
            <a:r>
              <a:rPr lang="es-ES" sz="2800" u="sng"/>
              <a:t>ayudan</a:t>
            </a:r>
            <a:r>
              <a:rPr lang="es-ES" sz="2800" u="none"/>
              <a:t> a</a:t>
            </a:r>
            <a:r>
              <a:rPr lang="es-ES" sz="2800"/>
              <a:t> una persona con discapacidad. Se considera a esta persona como </a:t>
            </a:r>
            <a:r>
              <a:rPr lang="es-ES" sz="2800" u="sng"/>
              <a:t>desvalida</a:t>
            </a:r>
            <a:r>
              <a:rPr lang="es-ES" sz="2800"/>
              <a:t> y fuera de </a:t>
            </a:r>
            <a:r>
              <a:rPr lang="es-ES" sz="2800" u="none"/>
              <a:t>la sociedad</a:t>
            </a:r>
            <a:r>
              <a:rPr lang="es-ES" sz="2800"/>
              <a:t> </a:t>
            </a:r>
            <a:r>
              <a:rPr lang="es-ES" sz="2800" u="sng"/>
              <a:t>normal</a:t>
            </a:r>
            <a:r>
              <a:rPr lang="es-ES" sz="2800"/>
              <a:t> </a:t>
            </a:r>
            <a:r>
              <a:rPr lang="es-ES" sz="280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500536" y="3113965"/>
            <a:ext cx="7814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>
                <a:ea typeface="Verdana" panose="020B0604030504040204" pitchFamily="34" charset="0"/>
              </a:rPr>
              <a:t>Características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>
                <a:ea typeface="Verdana" panose="020B0604030504040204" pitchFamily="34" charset="0"/>
              </a:rPr>
              <a:t>A las personas con discapacidad se las ve como «desafortunadas», «dependientes» o «desvalidas»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>
                <a:ea typeface="Verdana" panose="020B0604030504040204" pitchFamily="34" charset="0"/>
              </a:rPr>
              <a:t>Las personas con discapacidad son consideradas como personas que necesitan la piedad y la caridad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/>
              <a:t>A las personas con discapacidad </a:t>
            </a:r>
            <a:r>
              <a:rPr lang="es-ES" sz="2000">
                <a:ea typeface="Verdana" panose="020B0604030504040204" pitchFamily="34" charset="0"/>
              </a:rPr>
              <a:t>se las ve y se las mantiene como un grupo separado.	</a:t>
            </a:r>
          </a:p>
        </p:txBody>
      </p:sp>
    </p:spTree>
    <p:extLst>
      <p:ext uri="{BB962C8B-B14F-4D97-AF65-F5344CB8AC3E}">
        <p14:creationId xmlns:p14="http://schemas.microsoft.com/office/powerpoint/2010/main" val="267299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s-ES"/>
              <a:t>Enfoque médico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538790"/>
            <a:ext cx="81584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>
                <a:latin typeface="+mj-lt"/>
                <a:ea typeface="Verdana" panose="020B0604030504040204" pitchFamily="34" charset="0"/>
              </a:rPr>
              <a:t>La idea de que ciertas actividades pueden </a:t>
            </a:r>
            <a:r>
              <a:rPr lang="es-ES" sz="2800" u="sng">
                <a:latin typeface="+mj-lt"/>
                <a:ea typeface="Verdana" panose="020B0604030504040204" pitchFamily="34" charset="0"/>
              </a:rPr>
              <a:t>curar</a:t>
            </a:r>
            <a:r>
              <a:rPr lang="es-ES" sz="2800">
                <a:latin typeface="+mj-lt"/>
                <a:ea typeface="Verdana" panose="020B0604030504040204" pitchFamily="34" charset="0"/>
              </a:rPr>
              <a:t> a una persona con discapacidad, considerada como </a:t>
            </a:r>
            <a:r>
              <a:rPr lang="es-ES" sz="2800" u="sng">
                <a:latin typeface="+mj-lt"/>
                <a:ea typeface="Verdana" panose="020B0604030504040204" pitchFamily="34" charset="0"/>
              </a:rPr>
              <a:t>enferma</a:t>
            </a:r>
            <a:r>
              <a:rPr lang="es-ES" sz="2800">
                <a:latin typeface="+mj-lt"/>
                <a:ea typeface="Verdana" panose="020B0604030504040204" pitchFamily="34" charset="0"/>
              </a:rPr>
              <a:t>, para que pueda integrarse a la sociedad </a:t>
            </a:r>
            <a:r>
              <a:rPr lang="es-ES" sz="2800" u="sng">
                <a:latin typeface="+mj-lt"/>
                <a:ea typeface="Verdana" panose="020B0604030504040204" pitchFamily="34" charset="0"/>
              </a:rPr>
              <a:t>normal</a:t>
            </a:r>
            <a:r>
              <a:rPr lang="es-ES" sz="2800">
                <a:latin typeface="+mj-lt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/>
              <a:t>Características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Se considera a la discapacidad como un problema inherente a la persona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Se centra en la deficiencia de la persona como el obstáculo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Busca «curar» o «mejorar» al individuo para integrarlo a la sociedad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/>
              <a:t>Define a la persona con una discapacidad como un paciente con necesidades médicas.</a:t>
            </a:r>
            <a:r>
              <a:rPr lang="es-ES" sz="2000" dirty="0">
                <a:ea typeface="Verdana" panose="020B060403050404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65612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s-ES"/>
              <a:t>Enfoque social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>
                <a:latin typeface="+mj-lt"/>
                <a:ea typeface="Verdana" panose="020B0604030504040204" pitchFamily="34" charset="0"/>
              </a:rPr>
              <a:t>La idea de que el problema radica en la sociedad, que debido a los obstáculos, ya sean sociales, institucionales, económicos o políticos, las personas con discapacidad están excluidas.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ea typeface="Verdana" panose="020B0604030504040204" pitchFamily="34" charset="0"/>
              </a:rPr>
              <a:t>Características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ea typeface="Verdana" panose="020B0604030504040204" pitchFamily="34" charset="0"/>
              </a:rPr>
              <a:t>Foco en la sociedad, y no las personas con discapacidad, como el problema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ea typeface="Verdana" panose="020B0604030504040204" pitchFamily="34" charset="0"/>
              </a:rPr>
              <a:t>Considera a las personas con discapacidad como parte de la sociedad, en vez de separarlas de la sociedad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ea typeface="Verdana" panose="020B0604030504040204" pitchFamily="34" charset="0"/>
              </a:rPr>
              <a:t>Ve la discapacidad como la consecuencia social de la deficiencia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ea typeface="Verdana" panose="020B0604030504040204" pitchFamily="34" charset="0"/>
              </a:rPr>
              <a:t>Las actividades se centran en la identificación y en la eliminación de los obstáculos actitudinales, del entorno e institucionales que impiden la inclusión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ea typeface="Verdana" panose="020B0604030504040204" pitchFamily="34" charset="0"/>
              </a:rPr>
              <a:t>Las necesidades de las personas con discapacidad son las mismas que las de las personas sin discapacidad.</a:t>
            </a:r>
          </a:p>
        </p:txBody>
      </p:sp>
    </p:spTree>
    <p:extLst>
      <p:ext uri="{BB962C8B-B14F-4D97-AF65-F5344CB8AC3E}">
        <p14:creationId xmlns:p14="http://schemas.microsoft.com/office/powerpoint/2010/main" val="2820853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s-ES"/>
              <a:t>Enfoque basado en los derechos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1824E7-5B18-4CFC-81ED-0ACF67E65148}"/>
              </a:ext>
            </a:extLst>
          </p:cNvPr>
          <p:cNvSpPr/>
          <p:nvPr/>
        </p:nvSpPr>
        <p:spPr>
          <a:xfrm>
            <a:off x="492763" y="1178750"/>
            <a:ext cx="81584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>
                <a:latin typeface="+mj-lt"/>
              </a:rPr>
              <a:t>La idea de que debemos centrarnos en la equidad y en los derechos, y en conseguir incluir a todas las personas de forma igualitaria en la sociedad, independientemente de sus antecedentes y de sus características.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0FDB32-C4E8-4AD7-944A-C62B3D851790}"/>
              </a:ext>
            </a:extLst>
          </p:cNvPr>
          <p:cNvSpPr/>
          <p:nvPr/>
        </p:nvSpPr>
        <p:spPr>
          <a:xfrm>
            <a:off x="495323" y="3426780"/>
            <a:ext cx="78146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ea typeface="Verdana" panose="020B0604030504040204" pitchFamily="34" charset="0"/>
              </a:rPr>
              <a:t>Características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Las leyes y las políticas deben asegurarse de que se eliminan los obstáculos creados por la sociedad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La ayuda para un acceso igualitario es un derecho humano fundamental que cualquier persona puede reclamar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Los dos </a:t>
            </a:r>
            <a:r>
              <a:rPr lang="es-ES" b="1" dirty="0"/>
              <a:t>principales</a:t>
            </a:r>
            <a:r>
              <a:rPr lang="es-ES" dirty="0"/>
              <a:t> elementos del enfoque basado en los derechos son el empoderamiento y la rendición de cuentas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El empoderamiento se refiere a la participación de las personas con discapacidad como partes implicadas activas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La rendición de cuentas se refiere a la obligación de las instituciones y de las estructuras públicas de aplicar estos derechos y de justificar su calidad y su cantidad. </a:t>
            </a:r>
            <a:r>
              <a:rPr lang="es-E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47472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>
                <a:ea typeface="Verdana" panose="020B0604030504040204" pitchFamily="34" charset="0"/>
              </a:rPr>
              <a:t>Definición de la discapacidad de la CDPD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819578-5423-4F69-8B7A-D3E3D7F9651F}"/>
              </a:ext>
            </a:extLst>
          </p:cNvPr>
          <p:cNvSpPr/>
          <p:nvPr/>
        </p:nvSpPr>
        <p:spPr>
          <a:xfrm>
            <a:off x="476546" y="1448780"/>
            <a:ext cx="83259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ea typeface="Verdana" panose="020B0604030504040204" pitchFamily="34" charset="0"/>
              </a:rPr>
              <a:t>La CDPD de la ONU describe a las personas con discapacidad como «aquellas que tengan deficiencias físicas, mentales, intelectuales o sensoriales a largo plazo </a:t>
            </a:r>
            <a:r>
              <a:rPr lang="es-ES" sz="2400" b="1" dirty="0">
                <a:ea typeface="Verdana" panose="020B0604030504040204" pitchFamily="34" charset="0"/>
              </a:rPr>
              <a:t>que, al interactuar con diversas barreras</a:t>
            </a:r>
            <a:r>
              <a:rPr lang="es-ES" sz="2400" dirty="0">
                <a:ea typeface="Verdana" panose="020B0604030504040204" pitchFamily="34" charset="0"/>
              </a:rPr>
              <a:t>, puedan impedir su participación plena y efectiva en la sociedad, en igualdad de condiciones con las demás».</a:t>
            </a:r>
          </a:p>
          <a:p>
            <a:pPr algn="ctr"/>
            <a:endParaRPr lang="en-US" sz="2800" dirty="0">
              <a:ea typeface="Verdana" panose="020B0604030504040204" pitchFamily="34" charset="0"/>
            </a:endParaRPr>
          </a:p>
          <a:p>
            <a:pPr algn="ctr"/>
            <a:r>
              <a:rPr lang="es-ES" sz="2800" b="1" dirty="0">
                <a:ea typeface="Verdana" panose="020B0604030504040204" pitchFamily="34" charset="0"/>
              </a:rPr>
              <a:t>Discapacidad = deficiencia + entorno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050" y="4988210"/>
            <a:ext cx="6810915" cy="175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74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4728</TotalTime>
  <Words>1314</Words>
  <Application>Microsoft Office PowerPoint</Application>
  <PresentationFormat>Affichage à l'écran (4:3)</PresentationFormat>
  <Paragraphs>167</Paragraphs>
  <Slides>19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Tahoma</vt:lpstr>
      <vt:lpstr>Nunito</vt:lpstr>
      <vt:lpstr>Arial</vt:lpstr>
      <vt:lpstr>Calibri</vt:lpstr>
      <vt:lpstr>Verdana</vt:lpstr>
      <vt:lpstr>Ink Free</vt:lpstr>
      <vt:lpstr>Nunito (Body)</vt:lpstr>
      <vt:lpstr>HI_Template</vt:lpstr>
      <vt:lpstr>Présentation PowerPoint</vt:lpstr>
      <vt:lpstr>Objetivos de esta sesión:</vt:lpstr>
      <vt:lpstr>Comprensión de la discapacidad</vt:lpstr>
      <vt:lpstr>El cambio de paradigma de los conceptos de la discapacidad</vt:lpstr>
      <vt:lpstr>Enfoque caritativo</vt:lpstr>
      <vt:lpstr>Enfoque médico</vt:lpstr>
      <vt:lpstr>Enfoque social</vt:lpstr>
      <vt:lpstr>Enfoque basado en los derechos</vt:lpstr>
      <vt:lpstr>Definición de la discapacidad de la CDPD</vt:lpstr>
      <vt:lpstr>Présentation PowerPoint</vt:lpstr>
      <vt:lpstr>CIF Modelo de funcionamiento </vt:lpstr>
      <vt:lpstr>CIF Ejemplo de modelo</vt:lpstr>
      <vt:lpstr>¿Qué son los obstáculos?</vt:lpstr>
      <vt:lpstr>Obstáculos actitudinales</vt:lpstr>
      <vt:lpstr>Obstáculos físicos</vt:lpstr>
      <vt:lpstr>Obstáculos de comunicación</vt:lpstr>
      <vt:lpstr>Obstáculos institucionales</vt:lpstr>
      <vt:lpstr>Terminología relacionada con la discapacidad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Florian PUJOL</cp:lastModifiedBy>
  <cp:revision>362</cp:revision>
  <cp:lastPrinted>2019-06-08T08:55:13Z</cp:lastPrinted>
  <dcterms:created xsi:type="dcterms:W3CDTF">2017-09-04T09:36:55Z</dcterms:created>
  <dcterms:modified xsi:type="dcterms:W3CDTF">2019-11-15T16:14:34Z</dcterms:modified>
</cp:coreProperties>
</file>