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6" r:id="rId3"/>
    <p:sldId id="340" r:id="rId4"/>
    <p:sldId id="386" r:id="rId5"/>
    <p:sldId id="388" r:id="rId6"/>
    <p:sldId id="297" r:id="rId7"/>
    <p:sldId id="393" r:id="rId8"/>
    <p:sldId id="338" r:id="rId9"/>
    <p:sldId id="394" r:id="rId10"/>
    <p:sldId id="387" r:id="rId11"/>
    <p:sldId id="369" r:id="rId12"/>
    <p:sldId id="389" r:id="rId13"/>
    <p:sldId id="390" r:id="rId14"/>
    <p:sldId id="391" r:id="rId15"/>
    <p:sldId id="392" r:id="rId16"/>
    <p:sldId id="385" r:id="rId17"/>
  </p:sldIdLst>
  <p:sldSz cx="9144000" cy="6858000" type="screen4x3"/>
  <p:notesSz cx="10018713" cy="6888163"/>
  <p:embeddedFontLst>
    <p:embeddedFont>
      <p:font typeface="Nunito" panose="00000500000000000000" pitchFamily="2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0" userDrawn="1">
          <p15:clr>
            <a:srgbClr val="A4A3A4"/>
          </p15:clr>
        </p15:guide>
        <p15:guide id="2" pos="315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2851"/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ECF12D-6B9F-4A39-B427-1F368B686398}" v="5" dt="2019-06-08T14:37:10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79664" autoAdjust="0"/>
  </p:normalViewPr>
  <p:slideViewPr>
    <p:cSldViewPr>
      <p:cViewPr varScale="1">
        <p:scale>
          <a:sx n="94" d="100"/>
          <a:sy n="94" d="100"/>
        </p:scale>
        <p:origin x="1757" y="67"/>
      </p:cViewPr>
      <p:guideLst>
        <p:guide orient="horz" pos="340"/>
        <p:guide orient="horz" pos="4422"/>
        <p:guide pos="3368"/>
        <p:guide pos="5636"/>
        <p:guide pos="6373"/>
        <p:guide pos="363"/>
        <p:guide pos="1667"/>
        <p:guide orient="horz" pos="308"/>
        <p:guide orient="horz" pos="4011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2310" y="90"/>
      </p:cViewPr>
      <p:guideLst>
        <p:guide orient="horz" pos="2170"/>
        <p:guide pos="315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suelo Manzano" userId="c09b49fb990b0077" providerId="LiveId" clId="{B9ECF12D-6B9F-4A39-B427-1F368B686398}"/>
    <pc:docChg chg="modSld modNotesMaster modHandout">
      <pc:chgData name="Consuelo Manzano" userId="c09b49fb990b0077" providerId="LiveId" clId="{B9ECF12D-6B9F-4A39-B427-1F368B686398}" dt="2019-06-08T14:37:10.971" v="4"/>
      <pc:docMkLst>
        <pc:docMk/>
      </pc:docMkLst>
      <pc:sldChg chg="modNotes">
        <pc:chgData name="Consuelo Manzano" userId="c09b49fb990b0077" providerId="LiveId" clId="{B9ECF12D-6B9F-4A39-B427-1F368B686398}" dt="2019-06-08T14:37:10.971" v="4"/>
        <pc:sldMkLst>
          <pc:docMk/>
          <pc:sldMk cId="4107829470" sldId="256"/>
        </pc:sldMkLst>
      </pc:sldChg>
      <pc:sldChg chg="modNotes">
        <pc:chgData name="Consuelo Manzano" userId="c09b49fb990b0077" providerId="LiveId" clId="{B9ECF12D-6B9F-4A39-B427-1F368B686398}" dt="2019-06-08T14:37:10.971" v="4"/>
        <pc:sldMkLst>
          <pc:docMk/>
          <pc:sldMk cId="2390468533" sldId="286"/>
        </pc:sldMkLst>
      </pc:sldChg>
      <pc:sldChg chg="modNotes">
        <pc:chgData name="Consuelo Manzano" userId="c09b49fb990b0077" providerId="LiveId" clId="{B9ECF12D-6B9F-4A39-B427-1F368B686398}" dt="2019-06-08T14:37:10.971" v="4"/>
        <pc:sldMkLst>
          <pc:docMk/>
          <pc:sldMk cId="4260342910" sldId="39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75533" y="0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6542161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75533" y="6542161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74953" y="0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86125" y="515938"/>
            <a:ext cx="3446463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0" tIns="46210" rIns="92420" bIns="4621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001872" y="3271879"/>
            <a:ext cx="8014970" cy="3099674"/>
          </a:xfrm>
          <a:prstGeom prst="rect">
            <a:avLst/>
          </a:prstGeom>
        </p:spPr>
        <p:txBody>
          <a:bodyPr vert="horz" lIns="92420" tIns="46210" rIns="92420" bIns="4621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6542561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74953" y="6542561"/>
            <a:ext cx="4341442" cy="344408"/>
          </a:xfrm>
          <a:prstGeom prst="rect">
            <a:avLst/>
          </a:prstGeom>
        </p:spPr>
        <p:txBody>
          <a:bodyPr vert="horz" lIns="92420" tIns="46210" rIns="92420" bIns="4621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6125" y="515938"/>
            <a:ext cx="3446463" cy="2584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7441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1031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4386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295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0798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17546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402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6125" y="515938"/>
            <a:ext cx="3446463" cy="2584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1509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205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3289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05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86125" y="515938"/>
            <a:ext cx="3446463" cy="2584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66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3409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noProof="0" dirty="0"/>
              <a:t>Aquí tómese el tiempo de responder a cualquier pregunta que le hagan sobre la versión breve.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9429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15.11.2019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chemeClr val="tx1"/>
                </a:solidFill>
              </a:rPr>
              <a:t>Introducción a las preguntas del Grupo de Washington (WG)</a:t>
            </a: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351189" cy="1102589"/>
          </a:xfrm>
        </p:spPr>
        <p:txBody>
          <a:bodyPr/>
          <a:lstStyle/>
          <a:p>
            <a:r>
              <a:rPr lang="es-ES" dirty="0"/>
              <a:t> La versión breve reforzada de las preguntas del Grupo de Washington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63" y="1592139"/>
            <a:ext cx="4068258" cy="4959400"/>
          </a:xfrm>
        </p:spPr>
        <p:txBody>
          <a:bodyPr>
            <a:normAutofit/>
          </a:bodyPr>
          <a:lstStyle/>
          <a:p>
            <a:r>
              <a:rPr lang="es-ES" sz="2400" dirty="0"/>
              <a:t>La versión breve reforzada cuenta con 6 preguntas adicionales y aborda cuestiones de salud mental y de discapacidad psicosocial además de las preguntas planteadas en la versión breve.</a:t>
            </a:r>
          </a:p>
          <a:p>
            <a:r>
              <a:rPr lang="es-ES" sz="2400" dirty="0"/>
              <a:t>Las preguntas adicionales conciernen la ansiedad, la depresión y la parte superior del cuerpo.</a:t>
            </a:r>
          </a:p>
          <a:p>
            <a:endParaRPr lang="en-US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10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8" y="1543257"/>
            <a:ext cx="4072045" cy="496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22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351189" cy="1102589"/>
          </a:xfrm>
        </p:spPr>
        <p:txBody>
          <a:bodyPr/>
          <a:lstStyle/>
          <a:p>
            <a:r>
              <a:rPr lang="es-ES" dirty="0"/>
              <a:t>La versión ampliada de las preguntas del Grupo de Washington (WG ES-F)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6" y="1844447"/>
            <a:ext cx="8338487" cy="4059828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/>
              <a:t>Los siguientes ámbitos funcionales están incluidos en la versión ampliada: visión, audición, movilidad, cognición, afecciones (ansiedad y depresión), dolor, cansancio, comunicación, funcionamiento superior del cuerpo.</a:t>
            </a:r>
          </a:p>
          <a:p>
            <a:r>
              <a:rPr lang="es-ES" sz="2400" dirty="0"/>
              <a:t>La versión ampliada también aborda cuestiones como:</a:t>
            </a:r>
          </a:p>
          <a:p>
            <a:pPr marL="1030288" lvl="0" indent="-461963"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s-ES" sz="2400" b="1" dirty="0"/>
              <a:t>El funcionamiento con y sin la utilización de dispositivos/ayudas</a:t>
            </a:r>
            <a:r>
              <a:rPr lang="es-ES" sz="2400" dirty="0"/>
              <a:t>, donde sea aplicable.</a:t>
            </a:r>
          </a:p>
          <a:p>
            <a:pPr marL="1030288" lvl="0" indent="-461963"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s-ES" sz="2400" b="1" dirty="0"/>
              <a:t>La edad</a:t>
            </a:r>
            <a:r>
              <a:rPr lang="es-ES" sz="2400" dirty="0"/>
              <a:t> de inicio de la dificultad funcional. </a:t>
            </a:r>
          </a:p>
          <a:p>
            <a:pPr marL="1030288" lvl="0" indent="-461963"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s-ES" sz="2400" dirty="0"/>
              <a:t>Los </a:t>
            </a:r>
            <a:r>
              <a:rPr lang="es-ES" sz="2400" b="1" dirty="0"/>
              <a:t>factores del entorno</a:t>
            </a:r>
            <a:r>
              <a:rPr lang="es-ES" sz="2400" dirty="0"/>
              <a:t> que pueden influir en el funcionamiento y/o en la participación.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149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CD3D56-1DE7-441F-9591-7BB04B3A20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32055" y="124983"/>
            <a:ext cx="3879728" cy="2565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F76886-A28C-4152-ADFD-34222DAD7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Módulo sobre el funcionamiento en niños y niñas (MFN)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15FCD-5D7B-4781-B388-7A9F991D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12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96A5CF-08CF-40D0-80E3-8600B01FCA41}"/>
              </a:ext>
            </a:extLst>
          </p:cNvPr>
          <p:cNvSpPr/>
          <p:nvPr/>
        </p:nvSpPr>
        <p:spPr>
          <a:xfrm>
            <a:off x="253055" y="1399289"/>
            <a:ext cx="45072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s-ES" sz="2400" dirty="0"/>
              <a:t>2 versiones disponibles: para los 2-4 años y los 5-17 años.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s-ES" sz="2400" dirty="0"/>
              <a:t>2 versiones de 16 preguntas y 24 preguntas con patrones de salto.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s-ES" sz="2400" dirty="0"/>
              <a:t>Ámbitos: Seis de los ámbitos incluidos en el MFN son similares a los de las preguntas breves, pero las preguntas utilizadas en el MFN están ligeramente modificadas para utilizarlas con esta subpoblación. 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A48D97-A478-4EFB-A9A4-C89ADCF5E374}"/>
              </a:ext>
            </a:extLst>
          </p:cNvPr>
          <p:cNvSpPr/>
          <p:nvPr/>
        </p:nvSpPr>
        <p:spPr>
          <a:xfrm>
            <a:off x="4436985" y="2706784"/>
            <a:ext cx="45792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s-ES" sz="2400" dirty="0"/>
              <a:t>Hay ámbitos adicionales para reflejar las complejidades del desarrollo del niño, incluyendo el aprendizaje, el comportamiento, la concentración, la adaptación al cambio y las emociones.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s-ES" sz="2400" dirty="0"/>
              <a:t>Para plantearlo a la madre o a la principal persona cuidadora.</a:t>
            </a:r>
          </a:p>
        </p:txBody>
      </p:sp>
    </p:spTree>
    <p:extLst>
      <p:ext uri="{BB962C8B-B14F-4D97-AF65-F5344CB8AC3E}">
        <p14:creationId xmlns:p14="http://schemas.microsoft.com/office/powerpoint/2010/main" val="10440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Módulo sobre el funcionamiento en niños y niñas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B77A4B-E495-4D80-ABEA-2DA7A95B5D1C}"/>
              </a:ext>
            </a:extLst>
          </p:cNvPr>
          <p:cNvSpPr/>
          <p:nvPr/>
        </p:nvSpPr>
        <p:spPr>
          <a:xfrm>
            <a:off x="480063" y="1763815"/>
            <a:ext cx="83674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El módulo comprende dos cuestionarios: </a:t>
            </a:r>
          </a:p>
          <a:p>
            <a:pPr marL="675046" lvl="1" indent="-285750">
              <a:buFont typeface="Arial" panose="020B0604020202020204" pitchFamily="34" charset="0"/>
              <a:buChar char="•"/>
            </a:pPr>
            <a:r>
              <a:rPr lang="es-ES" sz="2800" dirty="0"/>
              <a:t>Para niños de </a:t>
            </a:r>
            <a:r>
              <a:rPr lang="es-ES" sz="2800" b="1" dirty="0"/>
              <a:t>2 a 4</a:t>
            </a:r>
            <a:r>
              <a:rPr lang="es-ES" sz="2800" dirty="0"/>
              <a:t> años (16 preguntas)</a:t>
            </a:r>
          </a:p>
          <a:p>
            <a:pPr marL="675046" lvl="1" indent="-285750">
              <a:buFont typeface="Arial" panose="020B0604020202020204" pitchFamily="34" charset="0"/>
              <a:buChar char="•"/>
            </a:pPr>
            <a:r>
              <a:rPr lang="es-ES" sz="2800" dirty="0"/>
              <a:t>Para niños de </a:t>
            </a:r>
            <a:r>
              <a:rPr lang="es-ES" sz="2800" b="1" dirty="0"/>
              <a:t>5 a 17 </a:t>
            </a:r>
            <a:r>
              <a:rPr lang="es-ES" sz="2800" dirty="0"/>
              <a:t>años (24 preguntas) </a:t>
            </a:r>
          </a:p>
          <a:p>
            <a:pPr marL="675046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s-ES" sz="2800" dirty="0"/>
              <a:t>Evalúa </a:t>
            </a:r>
            <a:r>
              <a:rPr lang="es-ES" sz="2800" b="1" dirty="0"/>
              <a:t>las dificultades funcionales </a:t>
            </a:r>
            <a:r>
              <a:rPr lang="es-ES" sz="2800" dirty="0"/>
              <a:t>en diferentes ámbitos incluyendo la audición, la visión, la comunicación/comprensión, el aprendizaje, la movilidad y las emociones. </a:t>
            </a:r>
          </a:p>
          <a:p>
            <a:pPr indent="3175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02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Módulo sobre el funcionamiento en niños y niñas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5E67C81-3BB5-4C8A-AF72-497927679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810" y="1718810"/>
            <a:ext cx="7992380" cy="38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044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¿Qué ámbitos abarca?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DCD3A7A-048B-4173-BE65-10D84D335287}"/>
              </a:ext>
            </a:extLst>
          </p:cNvPr>
          <p:cNvGraphicFramePr>
            <a:graphicFrameLocks noGrp="1"/>
          </p:cNvGraphicFramePr>
          <p:nvPr/>
        </p:nvGraphicFramePr>
        <p:xfrm>
          <a:off x="304800" y="1371601"/>
          <a:ext cx="8382000" cy="50129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2491130018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3932103947"/>
                    </a:ext>
                  </a:extLst>
                </a:gridCol>
              </a:tblGrid>
              <a:tr h="370626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2-4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/>
                        <a:t>5-17 años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355497"/>
                  </a:ext>
                </a:extLst>
              </a:tr>
              <a:tr h="274263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Ver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Oír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Andar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Motricidad fina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Comunicar o comprender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Aprender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Jugar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baseline="0" dirty="0"/>
                        <a:t>Controlar el comportamiento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Ver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Oír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Andar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Cuidarse a sí mismo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Comunicar o comprender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Aprender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Recordar, concentrarse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Aceptar el cambio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Controlar el comportamiento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Hacer amigos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2000" dirty="0"/>
                        <a:t>Afecciones (ansiedad y depresión)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775442"/>
                  </a:ext>
                </a:extLst>
              </a:tr>
              <a:tr h="867699">
                <a:tc gridSpan="2">
                  <a:txBody>
                    <a:bodyPr/>
                    <a:lstStyle/>
                    <a:p>
                      <a:r>
                        <a:rPr lang="es-ES" sz="2000" dirty="0"/>
                        <a:t>Nota: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" sz="2000" dirty="0"/>
                        <a:t>Los ámbitos en</a:t>
                      </a:r>
                      <a:r>
                        <a:rPr lang="es-ES" sz="2000" baseline="0" dirty="0"/>
                        <a:t> rojo son únicos para ese grupo de edad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840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286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Grupo de Washington – Módulo sobre el funcionamiento en niños y niñas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6A90E721-A455-44AF-AD69-336E22277A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090691"/>
              </p:ext>
            </p:extLst>
          </p:nvPr>
        </p:nvGraphicFramePr>
        <p:xfrm>
          <a:off x="1151620" y="1763815"/>
          <a:ext cx="6570730" cy="3591153"/>
        </p:xfrm>
        <a:graphic>
          <a:graphicData uri="http://schemas.openxmlformats.org/drawingml/2006/table">
            <a:tbl>
              <a:tblPr firstRow="1" firstCol="1" bandRow="1"/>
              <a:tblGrid>
                <a:gridCol w="2190004">
                  <a:extLst>
                    <a:ext uri="{9D8B030D-6E8A-4147-A177-3AD203B41FA5}">
                      <a16:colId xmlns:a16="http://schemas.microsoft.com/office/drawing/2014/main" val="2299029366"/>
                    </a:ext>
                  </a:extLst>
                </a:gridCol>
                <a:gridCol w="2190004">
                  <a:extLst>
                    <a:ext uri="{9D8B030D-6E8A-4147-A177-3AD203B41FA5}">
                      <a16:colId xmlns:a16="http://schemas.microsoft.com/office/drawing/2014/main" val="2149792712"/>
                    </a:ext>
                  </a:extLst>
                </a:gridCol>
                <a:gridCol w="2190722">
                  <a:extLst>
                    <a:ext uri="{9D8B030D-6E8A-4147-A177-3AD203B41FA5}">
                      <a16:colId xmlns:a16="http://schemas.microsoft.com/office/drawing/2014/main" val="3925305246"/>
                    </a:ext>
                  </a:extLst>
                </a:gridCol>
              </a:tblGrid>
              <a:tr h="23856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Módulo sobre el funcionamiento en niños y niñas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7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Versión breve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211672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2 a 4 años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5 a 7 años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Más de 18 años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7945644"/>
                  </a:ext>
                </a:extLst>
              </a:tr>
              <a:tr h="23856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738044"/>
                  </a:ext>
                </a:extLst>
              </a:tr>
              <a:tr h="23856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Oír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378059"/>
                  </a:ext>
                </a:extLst>
              </a:tr>
              <a:tr h="23856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Caminar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126183"/>
                  </a:ext>
                </a:extLst>
              </a:tr>
              <a:tr h="23856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Comunicación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801957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Autosuficiencia para el cuidado personal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282863"/>
                  </a:ext>
                </a:extLst>
              </a:tr>
              <a:tr h="23856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Aprendizaje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705238"/>
                  </a:ext>
                </a:extLst>
              </a:tr>
              <a:tr h="23856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 del comportamiento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50883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Recordar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Cognición (recordar o concentrarse)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47477"/>
                  </a:ext>
                </a:extLst>
              </a:tr>
              <a:tr h="2512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Concentrarse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903280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Anxiedad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270838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Depresión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970932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Jugar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amigos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051789"/>
                  </a:ext>
                </a:extLst>
              </a:tr>
              <a:tr h="238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Motricidad fina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Aceptar el cambio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77C8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848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28964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71" y="143635"/>
            <a:ext cx="8171173" cy="1102589"/>
          </a:xfrm>
        </p:spPr>
        <p:txBody>
          <a:bodyPr>
            <a:normAutofit/>
          </a:bodyPr>
          <a:lstStyle/>
          <a:p>
            <a:r>
              <a:rPr lang="es-ES" dirty="0"/>
              <a:t>Objetivos de esta sesión: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474072" y="1043735"/>
            <a:ext cx="8183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 dirty="0"/>
              <a:t>Explicar la utilización de los datos sobre las personas con discapacidad en los contextos humanitarios</a:t>
            </a:r>
          </a:p>
          <a:p>
            <a:pPr lvl="0"/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 dirty="0"/>
              <a:t>Describir la estructura y las funciones del Grupo de Washington sobre estadísticas de la discapacidad de la ONU</a:t>
            </a:r>
          </a:p>
          <a:p>
            <a:pPr lvl="0"/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 dirty="0"/>
              <a:t>Diferenciar entre la versión breve de las preguntas del WG, la versión ampliada de las preguntas del WG y el Módulo sobre el funcionamiento en niños y niñas (desarrollado en colaboración con UNICEF).</a:t>
            </a:r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>
                <a:ea typeface="Verdana" panose="020B0604030504040204" pitchFamily="34" charset="0"/>
              </a:rPr>
              <a:t>Actividad: Datos sobre la discapacidad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92123E-CC70-4B24-9DD0-F2150585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34" y="1673805"/>
            <a:ext cx="8229600" cy="4525963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El _____ (porcentaje) de la población mundial tiene alguna discapacidad. </a:t>
            </a:r>
          </a:p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A escala mundial ______ (número) personas con discapacidad están afectadas por una crisis. </a:t>
            </a:r>
          </a:p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¿Qué porcentaje de las personas con discapacidad viven en países de bajos ingresos? </a:t>
            </a:r>
          </a:p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El _____ (porcentaje) de las personas con discapacidad necesitan dispositivos de ayuda.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5" y="489550"/>
            <a:ext cx="5082046" cy="1102589"/>
          </a:xfrm>
        </p:spPr>
        <p:txBody>
          <a:bodyPr/>
          <a:lstStyle/>
          <a:p>
            <a:r>
              <a:rPr lang="es-ES" sz="3200" dirty="0">
                <a:ea typeface="Verdana" panose="020B0604030504040204" pitchFamily="34" charset="0"/>
              </a:rPr>
              <a:t>Actividad: Datos sobre la discapacidad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92123E-CC70-4B24-9DD0-F2150585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9631"/>
            <a:ext cx="8229600" cy="4525963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El </a:t>
            </a:r>
            <a:r>
              <a:rPr lang="es-ES" sz="2800" b="1" dirty="0"/>
              <a:t>15 por ciento</a:t>
            </a:r>
            <a:r>
              <a:rPr lang="es-ES" sz="2800" dirty="0"/>
              <a:t> de la población mundial tiene alguna discapacidad. </a:t>
            </a:r>
          </a:p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A escala mundial, </a:t>
            </a:r>
            <a:r>
              <a:rPr lang="es-ES" sz="2800" b="1" dirty="0"/>
              <a:t>20 millones</a:t>
            </a:r>
            <a:r>
              <a:rPr lang="es-ES" sz="2800" dirty="0"/>
              <a:t> de personas con discapacidad están afectadas por una crisis. </a:t>
            </a:r>
          </a:p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¿Qué porcentaje de las personas con discapacidad viven en países de bajos ingresos? </a:t>
            </a:r>
            <a:r>
              <a:rPr lang="es-ES" sz="2800" b="1" dirty="0"/>
              <a:t>80%</a:t>
            </a:r>
          </a:p>
          <a:p>
            <a:pPr marL="514350" lvl="0" indent="-514350">
              <a:buFont typeface="+mj-lt"/>
              <a:buAutoNum type="arabicParenR"/>
            </a:pPr>
            <a:r>
              <a:rPr lang="es-ES" sz="2800" dirty="0"/>
              <a:t>El </a:t>
            </a:r>
            <a:r>
              <a:rPr lang="es-ES" sz="2800" b="1" dirty="0"/>
              <a:t>5%</a:t>
            </a:r>
            <a:r>
              <a:rPr lang="es-ES" sz="2800" dirty="0"/>
              <a:t> de las personas con discapacidad necesitan dispositivos de ayuda.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694DB02-82E6-4D25-B6E3-274444EE1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817" y="278650"/>
            <a:ext cx="3027210" cy="172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¿Por qué es importante recoger datos sobre las personas con discapacidad?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550" y="4112695"/>
            <a:ext cx="3899213" cy="2745305"/>
          </a:xfrm>
        </p:spPr>
        <p:txBody>
          <a:bodyPr>
            <a:normAutofit lnSpcReduction="10000"/>
          </a:bodyPr>
          <a:lstStyle/>
          <a:p>
            <a:r>
              <a:rPr lang="es-ES" sz="2400" dirty="0"/>
              <a:t>El terremoto y el tsunami de Japón de 2011 revelaron que la mortalidad de las personas con discapacidad es de 2 a 4 veces superior a la de las personas sin discapacidad.</a:t>
            </a:r>
          </a:p>
          <a:p>
            <a:endParaRPr lang="en-GB" dirty="0"/>
          </a:p>
        </p:txBody>
      </p:sp>
      <p:pic>
        <p:nvPicPr>
          <p:cNvPr id="5" name="Image 22"/>
          <p:cNvPicPr/>
          <p:nvPr/>
        </p:nvPicPr>
        <p:blipFill>
          <a:blip r:embed="rId3"/>
          <a:stretch>
            <a:fillRect/>
          </a:stretch>
        </p:blipFill>
        <p:spPr>
          <a:xfrm>
            <a:off x="4977044" y="3888129"/>
            <a:ext cx="4064151" cy="27453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550" y="1718810"/>
            <a:ext cx="81459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Los conflictos y los desastres naturales aumentan los riesgos de protección que encaran las personas con discapacidad cuando buscan ayuda, apoyo y protección. </a:t>
            </a:r>
          </a:p>
          <a:p>
            <a:endParaRPr lang="en-GB" sz="2400" dirty="0"/>
          </a:p>
          <a:p>
            <a:r>
              <a:rPr lang="es-ES" sz="2400" dirty="0"/>
              <a:t>También estas personas pueden tener tasas de mortalidad desproporcionadamente mayores.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86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413" y="188640"/>
            <a:ext cx="8171173" cy="1102589"/>
          </a:xfrm>
        </p:spPr>
        <p:txBody>
          <a:bodyPr/>
          <a:lstStyle/>
          <a:p>
            <a:r>
              <a:rPr lang="es-ES" sz="2800" dirty="0">
                <a:ea typeface="Verdana" panose="020B0604030504040204" pitchFamily="34" charset="0"/>
              </a:rPr>
              <a:t>El modelo del Grupo de Washington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819578-5423-4F69-8B7A-D3E3D7F9651F}"/>
              </a:ext>
            </a:extLst>
          </p:cNvPr>
          <p:cNvSpPr/>
          <p:nvPr/>
        </p:nvSpPr>
        <p:spPr>
          <a:xfrm>
            <a:off x="491726" y="975494"/>
            <a:ext cx="679575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/>
              <a:t>El foco está en el funcionamiento en las acciones básicas (ver, oír…) en contraste con los enfoques basados en un modelo médico que se centran en deficiencias o en las funciones corporales.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dirty="0"/>
              <a:t>Las preguntas están diseñadas para identificar a la población que se encuentre en mayor riesgo que la población general de sufrir restricciones en la participación social, por ejemplo, en el empleo, en la educación o en la vida cívica.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0BBD88-FFCE-4200-A14C-97C9C6952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164" y="2538993"/>
            <a:ext cx="17145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541" y="109548"/>
            <a:ext cx="8505944" cy="1102589"/>
          </a:xfrm>
        </p:spPr>
        <p:txBody>
          <a:bodyPr>
            <a:normAutofit/>
          </a:bodyPr>
          <a:lstStyle/>
          <a:p>
            <a:r>
              <a:rPr lang="es-ES" sz="2600" dirty="0"/>
              <a:t>Versiones de las preguntas del Grupo de Washington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7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541" y="890277"/>
            <a:ext cx="2880320" cy="50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446875" y="3429000"/>
            <a:ext cx="558321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dirty="0"/>
              <a:t>La versión breve de las preguntas del Grupo de Washington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dirty="0"/>
              <a:t>La versión breve reforzada de las preguntas del Grupo de Washington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dirty="0"/>
              <a:t>La versión ampliada de las preguntas del Grupo de Washington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dirty="0"/>
              <a:t>El Módulo sobre el funcionamiento en niños y niñas (en colaboración con UNICEF)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i="1" dirty="0"/>
              <a:t>Se están desarrollando otros recursos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BF0BBD88-FFCE-4200-A14C-97C9C6952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900" y="890277"/>
            <a:ext cx="1714500" cy="24574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00" y="890277"/>
            <a:ext cx="2522112" cy="188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342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La versión breve de las preguntas del Grupo de Washington (WG-SS)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B158BD-82E0-47CD-B6D5-A9DF750FB2C1}"/>
              </a:ext>
            </a:extLst>
          </p:cNvPr>
          <p:cNvSpPr/>
          <p:nvPr/>
        </p:nvSpPr>
        <p:spPr>
          <a:xfrm>
            <a:off x="611559" y="1718810"/>
            <a:ext cx="803967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La versión breve de las preguntas del Grupo de Washington es una serie de preguntas diseñadas para identificar (en un censo o en una encuesta) a las personas con discapacidad.</a:t>
            </a:r>
          </a:p>
          <a:p>
            <a:endParaRPr lang="en-US" sz="2000" dirty="0"/>
          </a:p>
          <a:p>
            <a:r>
              <a:rPr lang="es-ES" sz="2000" dirty="0"/>
              <a:t>Las preguntas tratan de las dificultades que tienen las personas para realizar actividades universales básicas (andar, ver, oír, cognición, autocuidado y comunicación). </a:t>
            </a:r>
          </a:p>
          <a:p>
            <a:endParaRPr lang="en-US" sz="2000" b="1" dirty="0"/>
          </a:p>
          <a:p>
            <a:r>
              <a:rPr lang="es-ES" sz="2000" b="1" dirty="0"/>
              <a:t>Nota: </a:t>
            </a:r>
          </a:p>
          <a:p>
            <a:r>
              <a:rPr lang="es-ES" sz="2000" dirty="0"/>
              <a:t>La versión breve </a:t>
            </a:r>
            <a:r>
              <a:rPr lang="es-ES" sz="2000" b="1" dirty="0"/>
              <a:t>no se concibió para que se utilizara de forma aislada</a:t>
            </a:r>
            <a:r>
              <a:rPr lang="es-ES" sz="2000" dirty="0"/>
              <a:t>. En vez de eso, se tendría que utilizar junto con otras herramientas de medición. </a:t>
            </a:r>
          </a:p>
          <a:p>
            <a:endParaRPr lang="en-US" sz="2000" dirty="0"/>
          </a:p>
          <a:p>
            <a:r>
              <a:rPr lang="es-ES" sz="2000" dirty="0"/>
              <a:t>La versión breve no identifica la causa de las dificultades (o de las deficiencias / del problema médico) – ¡recuerde el objetivo!</a:t>
            </a:r>
          </a:p>
        </p:txBody>
      </p:sp>
    </p:spTree>
    <p:extLst>
      <p:ext uri="{BB962C8B-B14F-4D97-AF65-F5344CB8AC3E}">
        <p14:creationId xmlns:p14="http://schemas.microsoft.com/office/powerpoint/2010/main" val="1950137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233645"/>
            <a:ext cx="8171173" cy="1102589"/>
          </a:xfrm>
        </p:spPr>
        <p:txBody>
          <a:bodyPr/>
          <a:lstStyle/>
          <a:p>
            <a:r>
              <a:rPr lang="es-ES" dirty="0"/>
              <a:t>La versión breve de las preguntas del Grupo de Washington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6535" y="6215069"/>
            <a:ext cx="2133962" cy="364281"/>
          </a:xfrm>
        </p:spPr>
        <p:txBody>
          <a:bodyPr/>
          <a:lstStyle/>
          <a:p>
            <a:fld id="{90674DFE-F235-4FE6-B070-9AAFFB84EECD}" type="slidenum">
              <a:rPr lang="fr-FR" smtClean="0"/>
              <a:t>9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05329" y="1538790"/>
            <a:ext cx="7904659" cy="4538176"/>
          </a:xfrm>
          <a:prstGeom prst="rect">
            <a:avLst/>
          </a:prstGeom>
          <a:solidFill>
            <a:srgbClr val="60285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98" y="2078850"/>
            <a:ext cx="7629525" cy="15811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85349" y="1628800"/>
            <a:ext cx="7290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>
                <a:solidFill>
                  <a:schemeClr val="bg1"/>
                </a:solidFill>
              </a:rPr>
              <a:t>LAS SEIS PREGUNTAS DE LA VERSIÓN BREVE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85350" y="3789040"/>
            <a:ext cx="117013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¿Tiene dificultad para ver, incluso cuando usa gafas/lentes?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765469" y="3789040"/>
            <a:ext cx="117013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¿Tiene dificultad para oír, incluso cuando usa un audífono?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070614" y="3790970"/>
            <a:ext cx="11701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¿Tiene dificultad para caminar o subir escalones?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285749" y="3789040"/>
            <a:ext cx="11701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¿Tiene dificultad para recordar o concentrarse?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500884" y="3801251"/>
            <a:ext cx="12639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¿Tiene dificultad para lavarse o vestirse (gestionar su autosuficiencia para el cuidado personal)?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804128" y="3784922"/>
            <a:ext cx="16058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¿Tiene dificultad para comunicarse, por ejemplo, entender a los demás o que lo entiendan a usted, cuando se usa un lenguaje normal (habitual)?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14067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4737</TotalTime>
  <Words>1154</Words>
  <Application>Microsoft Office PowerPoint</Application>
  <PresentationFormat>Affichage à l'écran (4:3)</PresentationFormat>
  <Paragraphs>165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Times New Roman</vt:lpstr>
      <vt:lpstr>Nunito</vt:lpstr>
      <vt:lpstr>Arial</vt:lpstr>
      <vt:lpstr>Calibri</vt:lpstr>
      <vt:lpstr>Verdana</vt:lpstr>
      <vt:lpstr>HI_Template</vt:lpstr>
      <vt:lpstr>Présentation PowerPoint</vt:lpstr>
      <vt:lpstr>Objetivos de esta sesión:</vt:lpstr>
      <vt:lpstr>Actividad: Datos sobre la discapacidad</vt:lpstr>
      <vt:lpstr>Actividad: Datos sobre la discapacidad</vt:lpstr>
      <vt:lpstr>¿Por qué es importante recoger datos sobre las personas con discapacidad? </vt:lpstr>
      <vt:lpstr>El modelo del Grupo de Washington</vt:lpstr>
      <vt:lpstr>Versiones de las preguntas del Grupo de Washington </vt:lpstr>
      <vt:lpstr>La versión breve de las preguntas del Grupo de Washington (WG-SS)</vt:lpstr>
      <vt:lpstr>La versión breve de las preguntas del Grupo de Washington</vt:lpstr>
      <vt:lpstr> La versión breve reforzada de las preguntas del Grupo de Washington</vt:lpstr>
      <vt:lpstr>La versión ampliada de las preguntas del Grupo de Washington (WG ES-F)</vt:lpstr>
      <vt:lpstr>Módulo sobre el funcionamiento en niños y niñas (MFN)</vt:lpstr>
      <vt:lpstr>El Módulo sobre el funcionamiento en niños y niñas</vt:lpstr>
      <vt:lpstr>El Módulo sobre el funcionamiento en niños y niñas</vt:lpstr>
      <vt:lpstr>¿Qué ámbitos abarca?</vt:lpstr>
      <vt:lpstr>Grupo de Washington – Módulo sobre el funcionamiento en niños y niñas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Florian PUJOL</cp:lastModifiedBy>
  <cp:revision>361</cp:revision>
  <cp:lastPrinted>2017-09-25T09:02:22Z</cp:lastPrinted>
  <dcterms:created xsi:type="dcterms:W3CDTF">2017-09-04T09:36:55Z</dcterms:created>
  <dcterms:modified xsi:type="dcterms:W3CDTF">2019-11-15T16:23:25Z</dcterms:modified>
</cp:coreProperties>
</file>