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bookmarkIdSeed="2">
  <p:sldMasterIdLst>
    <p:sldMasterId id="2147483648" r:id="rId1"/>
  </p:sldMasterIdLst>
  <p:notesMasterIdLst>
    <p:notesMasterId r:id="rId21"/>
  </p:notesMasterIdLst>
  <p:handoutMasterIdLst>
    <p:handoutMasterId r:id="rId22"/>
  </p:handoutMasterIdLst>
  <p:sldIdLst>
    <p:sldId id="256" r:id="rId2"/>
    <p:sldId id="286" r:id="rId3"/>
    <p:sldId id="340" r:id="rId4"/>
    <p:sldId id="386" r:id="rId5"/>
    <p:sldId id="335" r:id="rId6"/>
    <p:sldId id="336" r:id="rId7"/>
    <p:sldId id="396" r:id="rId8"/>
    <p:sldId id="374" r:id="rId9"/>
    <p:sldId id="375" r:id="rId10"/>
    <p:sldId id="376" r:id="rId11"/>
    <p:sldId id="297" r:id="rId12"/>
    <p:sldId id="377" r:id="rId13"/>
    <p:sldId id="387" r:id="rId14"/>
    <p:sldId id="338" r:id="rId15"/>
    <p:sldId id="388" r:id="rId16"/>
    <p:sldId id="392" r:id="rId17"/>
    <p:sldId id="393" r:id="rId18"/>
    <p:sldId id="394" r:id="rId19"/>
    <p:sldId id="395" r:id="rId20"/>
  </p:sldIdLst>
  <p:sldSz cx="9144000" cy="6858000" type="screen4x3"/>
  <p:notesSz cx="10018713" cy="6888163"/>
  <p:embeddedFontLst>
    <p:embeddedFont>
      <p:font typeface="Calibri" panose="020F0502020204030204" pitchFamily="34" charset="0"/>
      <p:regular r:id="rId23"/>
      <p:bold r:id="rId24"/>
      <p:italic r:id="rId25"/>
      <p:boldItalic r:id="rId26"/>
    </p:embeddedFont>
    <p:embeddedFont>
      <p:font typeface="Nunito" panose="020B0604020202020204" charset="0"/>
      <p:regular r:id="rId27"/>
      <p:bold r:id="rId28"/>
      <p:italic r:id="rId29"/>
      <p:boldItalic r:id="rId30"/>
    </p:embeddedFont>
    <p:embeddedFont>
      <p:font typeface="Verdana" panose="020B0604030504040204" pitchFamily="34" charset="0"/>
      <p:regular r:id="rId31"/>
      <p:bold r:id="rId32"/>
      <p:italic r:id="rId33"/>
      <p:boldItalic r:id="rId34"/>
    </p:embeddedFont>
  </p:embeddedFontLst>
  <p:defaultText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0">
          <p15:clr>
            <a:srgbClr val="A4A3A4"/>
          </p15:clr>
        </p15:guide>
        <p15:guide id="2" orient="horz" pos="4422">
          <p15:clr>
            <a:srgbClr val="A4A3A4"/>
          </p15:clr>
        </p15:guide>
        <p15:guide id="3" pos="3368">
          <p15:clr>
            <a:srgbClr val="A4A3A4"/>
          </p15:clr>
        </p15:guide>
        <p15:guide id="4" pos="5636">
          <p15:clr>
            <a:srgbClr val="A4A3A4"/>
          </p15:clr>
        </p15:guide>
        <p15:guide id="5" pos="6373">
          <p15:clr>
            <a:srgbClr val="A4A3A4"/>
          </p15:clr>
        </p15:guide>
        <p15:guide id="6" pos="363">
          <p15:clr>
            <a:srgbClr val="A4A3A4"/>
          </p15:clr>
        </p15:guide>
        <p15:guide id="7" pos="1667">
          <p15:clr>
            <a:srgbClr val="A4A3A4"/>
          </p15:clr>
        </p15:guide>
        <p15:guide id="8" orient="horz" pos="308">
          <p15:clr>
            <a:srgbClr val="A4A3A4"/>
          </p15:clr>
        </p15:guide>
        <p15:guide id="9" orient="horz" pos="4011">
          <p15:clr>
            <a:srgbClr val="A4A3A4"/>
          </p15:clr>
        </p15:guide>
        <p15:guide id="10" pos="2880">
          <p15:clr>
            <a:srgbClr val="A4A3A4"/>
          </p15:clr>
        </p15:guide>
        <p15:guide id="11" pos="4819">
          <p15:clr>
            <a:srgbClr val="A4A3A4"/>
          </p15:clr>
        </p15:guide>
        <p15:guide id="12" pos="5450">
          <p15:clr>
            <a:srgbClr val="A4A3A4"/>
          </p15:clr>
        </p15:guide>
        <p15:guide id="13" pos="310">
          <p15:clr>
            <a:srgbClr val="A4A3A4"/>
          </p15:clr>
        </p15:guide>
        <p15:guide id="14" pos="1425">
          <p15:clr>
            <a:srgbClr val="A4A3A4"/>
          </p15:clr>
        </p15:guide>
      </p15:sldGuideLst>
    </p:ext>
    <p:ext uri="{2D200454-40CA-4A62-9FC3-DE9A4176ACB9}">
      <p15:notesGuideLst xmlns:p15="http://schemas.microsoft.com/office/powerpoint/2012/main">
        <p15:guide id="1" orient="horz" pos="2170" userDrawn="1">
          <p15:clr>
            <a:srgbClr val="A4A3A4"/>
          </p15:clr>
        </p15:guide>
        <p15:guide id="2" pos="315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A2A5B"/>
    <a:srgbClr val="E35205"/>
    <a:srgbClr val="0077C8"/>
    <a:srgbClr val="06038D"/>
    <a:srgbClr val="004F71"/>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AA9B21-ED89-420B-B4D6-84481DEAF16E}" v="2" dt="2019-06-09T10:57:34.861"/>
    <p1510:client id="{C8C5A248-5D21-47EA-859D-F8E2DADD9585}" v="1" dt="2019-06-08T15:12:31.71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48" autoAdjust="0"/>
    <p:restoredTop sz="75269" autoAdjust="0"/>
  </p:normalViewPr>
  <p:slideViewPr>
    <p:cSldViewPr>
      <p:cViewPr varScale="1">
        <p:scale>
          <a:sx n="78" d="100"/>
          <a:sy n="78" d="100"/>
        </p:scale>
        <p:origin x="2142" y="96"/>
      </p:cViewPr>
      <p:guideLst>
        <p:guide orient="horz" pos="340"/>
        <p:guide orient="horz" pos="4422"/>
        <p:guide pos="3368"/>
        <p:guide pos="5636"/>
        <p:guide pos="6373"/>
        <p:guide pos="363"/>
        <p:guide pos="1667"/>
        <p:guide orient="horz" pos="308"/>
        <p:guide orient="horz" pos="4011"/>
        <p:guide pos="2880"/>
        <p:guide pos="4819"/>
        <p:guide pos="5450"/>
        <p:guide pos="310"/>
        <p:guide pos="142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60" d="100"/>
          <a:sy n="160" d="100"/>
        </p:scale>
        <p:origin x="600" y="-402"/>
      </p:cViewPr>
      <p:guideLst>
        <p:guide orient="horz" pos="2170"/>
        <p:guide pos="3156"/>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microsoft.com/office/2016/11/relationships/changesInfo" Target="changesInfos/changesInfo1.xml"/><Relationship Id="rId21" Type="http://schemas.openxmlformats.org/officeDocument/2006/relationships/notesMaster" Target="notesMasters/notesMaster1.xml"/><Relationship Id="rId34"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nsuelo Manzano" userId="c09b49fb990b0077" providerId="LiveId" clId="{C8C5A248-5D21-47EA-859D-F8E2DADD9585}"/>
    <pc:docChg chg="modSld modNotesMaster modHandout">
      <pc:chgData name="Consuelo Manzano" userId="c09b49fb990b0077" providerId="LiveId" clId="{C8C5A248-5D21-47EA-859D-F8E2DADD9585}" dt="2019-06-08T15:12:31.711" v="0"/>
      <pc:docMkLst>
        <pc:docMk/>
      </pc:docMkLst>
      <pc:sldChg chg="modNotes">
        <pc:chgData name="Consuelo Manzano" userId="c09b49fb990b0077" providerId="LiveId" clId="{C8C5A248-5D21-47EA-859D-F8E2DADD9585}" dt="2019-06-08T15:12:31.711" v="0"/>
        <pc:sldMkLst>
          <pc:docMk/>
          <pc:sldMk cId="4107829470" sldId="256"/>
        </pc:sldMkLst>
      </pc:sldChg>
      <pc:sldChg chg="modNotes">
        <pc:chgData name="Consuelo Manzano" userId="c09b49fb990b0077" providerId="LiveId" clId="{C8C5A248-5D21-47EA-859D-F8E2DADD9585}" dt="2019-06-08T15:12:31.711" v="0"/>
        <pc:sldMkLst>
          <pc:docMk/>
          <pc:sldMk cId="2390468533" sldId="286"/>
        </pc:sldMkLst>
      </pc:sldChg>
    </pc:docChg>
  </pc:docChgLst>
  <pc:docChgLst>
    <pc:chgData name="Consuelo Manzano" userId="c09b49fb990b0077" providerId="LiveId" clId="{0AAA9B21-ED89-420B-B4D6-84481DEAF16E}"/>
    <pc:docChg chg="modSld modNotesMaster modHandout">
      <pc:chgData name="Consuelo Manzano" userId="c09b49fb990b0077" providerId="LiveId" clId="{0AAA9B21-ED89-420B-B4D6-84481DEAF16E}" dt="2019-06-09T10:57:34.861" v="1"/>
      <pc:docMkLst>
        <pc:docMk/>
      </pc:docMkLst>
      <pc:sldChg chg="modNotes">
        <pc:chgData name="Consuelo Manzano" userId="c09b49fb990b0077" providerId="LiveId" clId="{0AAA9B21-ED89-420B-B4D6-84481DEAF16E}" dt="2019-06-09T10:57:34.861" v="1"/>
        <pc:sldMkLst>
          <pc:docMk/>
          <pc:sldMk cId="4107829470" sldId="256"/>
        </pc:sldMkLst>
      </pc:sldChg>
      <pc:sldChg chg="modNotes">
        <pc:chgData name="Consuelo Manzano" userId="c09b49fb990b0077" providerId="LiveId" clId="{0AAA9B21-ED89-420B-B4D6-84481DEAF16E}" dt="2019-06-09T10:57:34.861" v="1"/>
        <pc:sldMkLst>
          <pc:docMk/>
          <pc:sldMk cId="2390468533" sldId="28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5D1C83-5566-423C-BAF4-CE884BE28835}" type="doc">
      <dgm:prSet loTypeId="urn:microsoft.com/office/officeart/2011/layout/TabList" loCatId="list" qsTypeId="urn:microsoft.com/office/officeart/2005/8/quickstyle/simple1" qsCatId="simple" csTypeId="urn:microsoft.com/office/officeart/2005/8/colors/accent1_1" csCatId="accent1" phldr="1"/>
      <dgm:spPr/>
      <dgm:t>
        <a:bodyPr/>
        <a:lstStyle/>
        <a:p>
          <a:endParaRPr lang="en-US"/>
        </a:p>
      </dgm:t>
    </dgm:pt>
    <dgm:pt modelId="{6FE0EF47-7AC9-4562-86B3-79AC8F48D582}">
      <dgm:prSet phldrT="[Text]"/>
      <dgm:spPr/>
      <dgm:t>
        <a:bodyPr/>
        <a:lstStyle/>
        <a:p>
          <a:r>
            <a:rPr lang="es-ES"/>
            <a:t>Etapa 1</a:t>
          </a:r>
        </a:p>
      </dgm:t>
    </dgm:pt>
    <dgm:pt modelId="{CDEC2BE4-D51C-4305-94B4-F66369107144}" type="parTrans" cxnId="{B7C460F6-76C0-456F-B787-4D246B19BA12}">
      <dgm:prSet/>
      <dgm:spPr/>
      <dgm:t>
        <a:bodyPr/>
        <a:lstStyle/>
        <a:p>
          <a:endParaRPr lang="en-US"/>
        </a:p>
      </dgm:t>
    </dgm:pt>
    <dgm:pt modelId="{304CA85E-2E7E-4E02-93AE-400D857BA033}" type="sibTrans" cxnId="{B7C460F6-76C0-456F-B787-4D246B19BA12}">
      <dgm:prSet/>
      <dgm:spPr/>
      <dgm:t>
        <a:bodyPr/>
        <a:lstStyle/>
        <a:p>
          <a:endParaRPr lang="en-US"/>
        </a:p>
      </dgm:t>
    </dgm:pt>
    <dgm:pt modelId="{176DB2DA-E478-43A5-9C9E-41B46739E283}">
      <dgm:prSet phldrT="[Text]" custT="1"/>
      <dgm:spPr/>
      <dgm:t>
        <a:bodyPr/>
        <a:lstStyle/>
        <a:p>
          <a:r>
            <a:rPr lang="es-ES" sz="3200" b="1" dirty="0"/>
            <a:t>Preséntese </a:t>
          </a:r>
        </a:p>
      </dgm:t>
    </dgm:pt>
    <dgm:pt modelId="{2C7ABF39-1EE3-40A4-B45F-C9313A95D9F9}" type="parTrans" cxnId="{24EE4C3C-0339-4CD0-B1DC-A0AA08493B49}">
      <dgm:prSet/>
      <dgm:spPr/>
      <dgm:t>
        <a:bodyPr/>
        <a:lstStyle/>
        <a:p>
          <a:endParaRPr lang="en-US"/>
        </a:p>
      </dgm:t>
    </dgm:pt>
    <dgm:pt modelId="{7FFD5870-62A4-4D30-B883-C913DDAFD08F}" type="sibTrans" cxnId="{24EE4C3C-0339-4CD0-B1DC-A0AA08493B49}">
      <dgm:prSet/>
      <dgm:spPr/>
      <dgm:t>
        <a:bodyPr/>
        <a:lstStyle/>
        <a:p>
          <a:endParaRPr lang="en-US"/>
        </a:p>
      </dgm:t>
    </dgm:pt>
    <dgm:pt modelId="{548229A8-1BCC-4B43-B27F-41D9DB447F5C}">
      <dgm:prSet phldrT="[Text]" custT="1"/>
      <dgm:spPr/>
      <dgm:t>
        <a:bodyPr/>
        <a:lstStyle/>
        <a:p>
          <a:r>
            <a:rPr lang="es-ES" sz="2400" dirty="0"/>
            <a:t>Preséntese y a la encuesta para que la persona interrogada se sienta cómoda y sepa qué va a pasar.</a:t>
          </a:r>
        </a:p>
      </dgm:t>
    </dgm:pt>
    <dgm:pt modelId="{3763F9ED-74CD-48CD-9915-92EBDD8834EA}" type="parTrans" cxnId="{FAB00571-D00F-4F22-828F-0D56A8A2FBDA}">
      <dgm:prSet/>
      <dgm:spPr/>
      <dgm:t>
        <a:bodyPr/>
        <a:lstStyle/>
        <a:p>
          <a:endParaRPr lang="en-US"/>
        </a:p>
      </dgm:t>
    </dgm:pt>
    <dgm:pt modelId="{1B5214A8-0A6B-4BB4-8707-F6A8B22A0275}" type="sibTrans" cxnId="{FAB00571-D00F-4F22-828F-0D56A8A2FBDA}">
      <dgm:prSet/>
      <dgm:spPr/>
      <dgm:t>
        <a:bodyPr/>
        <a:lstStyle/>
        <a:p>
          <a:endParaRPr lang="en-US"/>
        </a:p>
      </dgm:t>
    </dgm:pt>
    <dgm:pt modelId="{16505B0D-64EB-445E-B407-7E880D4BFA5F}">
      <dgm:prSet phldrT="[Text]"/>
      <dgm:spPr/>
      <dgm:t>
        <a:bodyPr/>
        <a:lstStyle/>
        <a:p>
          <a:r>
            <a:rPr lang="es-ES"/>
            <a:t>Etapa 2</a:t>
          </a:r>
        </a:p>
      </dgm:t>
    </dgm:pt>
    <dgm:pt modelId="{AA728A9E-BE3E-46BE-9D35-6AD3D314E18F}" type="parTrans" cxnId="{6F467372-ADDC-4276-B265-DF184D3D2F0A}">
      <dgm:prSet/>
      <dgm:spPr/>
      <dgm:t>
        <a:bodyPr/>
        <a:lstStyle/>
        <a:p>
          <a:endParaRPr lang="en-US"/>
        </a:p>
      </dgm:t>
    </dgm:pt>
    <dgm:pt modelId="{FE6E6EC9-594B-49BB-ADBC-41CD90443352}" type="sibTrans" cxnId="{6F467372-ADDC-4276-B265-DF184D3D2F0A}">
      <dgm:prSet/>
      <dgm:spPr/>
      <dgm:t>
        <a:bodyPr/>
        <a:lstStyle/>
        <a:p>
          <a:endParaRPr lang="en-US"/>
        </a:p>
      </dgm:t>
    </dgm:pt>
    <dgm:pt modelId="{45D8B203-8673-4C8D-911F-D5504048C22D}">
      <dgm:prSet phldrT="[Text]" custT="1"/>
      <dgm:spPr/>
      <dgm:t>
        <a:bodyPr/>
        <a:lstStyle/>
        <a:p>
          <a:endParaRPr lang="es-ES" sz="3200" b="1" dirty="0"/>
        </a:p>
        <a:p>
          <a:endParaRPr lang="es-ES" sz="3200" b="1" dirty="0"/>
        </a:p>
        <a:p>
          <a:endParaRPr lang="es-ES" sz="3200" b="1" dirty="0"/>
        </a:p>
        <a:p>
          <a:endParaRPr lang="es-ES" sz="3200" b="1" dirty="0"/>
        </a:p>
        <a:p>
          <a:r>
            <a:rPr lang="es-ES" sz="3200" b="1" dirty="0"/>
            <a:t>Información básica del niño </a:t>
          </a:r>
        </a:p>
      </dgm:t>
    </dgm:pt>
    <dgm:pt modelId="{CFF50AF7-26A7-49F5-9B0F-01B6A72CE38C}" type="parTrans" cxnId="{BE3091C3-2EEA-4F7E-93CC-C138E915208E}">
      <dgm:prSet/>
      <dgm:spPr/>
      <dgm:t>
        <a:bodyPr/>
        <a:lstStyle/>
        <a:p>
          <a:endParaRPr lang="en-US"/>
        </a:p>
      </dgm:t>
    </dgm:pt>
    <dgm:pt modelId="{6825F84B-F1E3-413B-9C97-A011BFD79436}" type="sibTrans" cxnId="{BE3091C3-2EEA-4F7E-93CC-C138E915208E}">
      <dgm:prSet/>
      <dgm:spPr/>
      <dgm:t>
        <a:bodyPr/>
        <a:lstStyle/>
        <a:p>
          <a:endParaRPr lang="en-US"/>
        </a:p>
      </dgm:t>
    </dgm:pt>
    <dgm:pt modelId="{3D39B500-76DC-4402-A145-AFAA2414C1C0}">
      <dgm:prSet phldrT="[Text]" custT="1"/>
      <dgm:spPr/>
      <dgm:t>
        <a:bodyPr/>
        <a:lstStyle/>
        <a:p>
          <a:r>
            <a:rPr lang="es-ES" sz="2400" dirty="0"/>
            <a:t>Pregunte información básica sobre el niño, incluyendo su edad y su nombre para integrarle en el cuestionario en el momento de plantear las preguntas. </a:t>
          </a:r>
        </a:p>
      </dgm:t>
    </dgm:pt>
    <dgm:pt modelId="{20FEF81F-2F31-49BA-8602-31139323EAC3}" type="parTrans" cxnId="{14CC36C5-1CC3-4111-99EB-08988BB93C5F}">
      <dgm:prSet/>
      <dgm:spPr/>
      <dgm:t>
        <a:bodyPr/>
        <a:lstStyle/>
        <a:p>
          <a:endParaRPr lang="en-US"/>
        </a:p>
      </dgm:t>
    </dgm:pt>
    <dgm:pt modelId="{E80C1BA3-11E8-45A4-802F-00F2F23DD5A0}" type="sibTrans" cxnId="{14CC36C5-1CC3-4111-99EB-08988BB93C5F}">
      <dgm:prSet/>
      <dgm:spPr/>
      <dgm:t>
        <a:bodyPr/>
        <a:lstStyle/>
        <a:p>
          <a:endParaRPr lang="en-US"/>
        </a:p>
      </dgm:t>
    </dgm:pt>
    <dgm:pt modelId="{D3D273FC-E940-46E5-A955-CAB684BF6F26}">
      <dgm:prSet phldrT="[Text]"/>
      <dgm:spPr/>
      <dgm:t>
        <a:bodyPr/>
        <a:lstStyle/>
        <a:p>
          <a:r>
            <a:rPr lang="es-ES"/>
            <a:t>Etapa 3</a:t>
          </a:r>
        </a:p>
      </dgm:t>
    </dgm:pt>
    <dgm:pt modelId="{F34AD769-9771-4D27-88A1-D745EB55F65B}" type="parTrans" cxnId="{FCE97F5C-47FC-453B-9702-628773077040}">
      <dgm:prSet/>
      <dgm:spPr/>
      <dgm:t>
        <a:bodyPr/>
        <a:lstStyle/>
        <a:p>
          <a:endParaRPr lang="en-US"/>
        </a:p>
      </dgm:t>
    </dgm:pt>
    <dgm:pt modelId="{BD38212F-E713-43AA-BD43-1FFE226A7AFB}" type="sibTrans" cxnId="{FCE97F5C-47FC-453B-9702-628773077040}">
      <dgm:prSet/>
      <dgm:spPr/>
      <dgm:t>
        <a:bodyPr/>
        <a:lstStyle/>
        <a:p>
          <a:endParaRPr lang="en-US"/>
        </a:p>
      </dgm:t>
    </dgm:pt>
    <dgm:pt modelId="{62706494-C21E-416A-BB02-D626DC0495F0}">
      <dgm:prSet phldrT="[Text]" custT="1"/>
      <dgm:spPr/>
      <dgm:t>
        <a:bodyPr/>
        <a:lstStyle/>
        <a:p>
          <a:r>
            <a:rPr lang="es-ES" sz="3200" b="1"/>
            <a:t>Haga las preguntas </a:t>
          </a:r>
        </a:p>
      </dgm:t>
    </dgm:pt>
    <dgm:pt modelId="{58D04B74-04D7-491E-A4E0-630385C2FCC2}" type="parTrans" cxnId="{4D32231C-6F30-4842-B0C1-02EC99825005}">
      <dgm:prSet/>
      <dgm:spPr/>
      <dgm:t>
        <a:bodyPr/>
        <a:lstStyle/>
        <a:p>
          <a:endParaRPr lang="en-US"/>
        </a:p>
      </dgm:t>
    </dgm:pt>
    <dgm:pt modelId="{249C4035-80C9-4FE7-8444-D4DC6EE058AE}" type="sibTrans" cxnId="{4D32231C-6F30-4842-B0C1-02EC99825005}">
      <dgm:prSet/>
      <dgm:spPr/>
      <dgm:t>
        <a:bodyPr/>
        <a:lstStyle/>
        <a:p>
          <a:endParaRPr lang="en-US"/>
        </a:p>
      </dgm:t>
    </dgm:pt>
    <dgm:pt modelId="{358A19E5-32A9-4FEC-B0B7-E6F26566A975}">
      <dgm:prSet phldrT="[Text]" custT="1"/>
      <dgm:spPr/>
      <dgm:t>
        <a:bodyPr/>
        <a:lstStyle/>
        <a:p>
          <a:r>
            <a:rPr lang="es-ES" sz="2400"/>
            <a:t>Haga las preguntas de la encuesta con las reglas establecidas para conseguir datos no sesgados y comparables entre todos los entrevistadores. </a:t>
          </a:r>
        </a:p>
      </dgm:t>
    </dgm:pt>
    <dgm:pt modelId="{BA180723-58AA-4A1F-B372-EE6C3227B381}" type="parTrans" cxnId="{F6663771-4E79-447A-9B29-C357F617CDA8}">
      <dgm:prSet/>
      <dgm:spPr/>
      <dgm:t>
        <a:bodyPr/>
        <a:lstStyle/>
        <a:p>
          <a:endParaRPr lang="en-US"/>
        </a:p>
      </dgm:t>
    </dgm:pt>
    <dgm:pt modelId="{CDD9303B-E488-4038-9FFB-AC8E5A0FC103}" type="sibTrans" cxnId="{F6663771-4E79-447A-9B29-C357F617CDA8}">
      <dgm:prSet/>
      <dgm:spPr/>
      <dgm:t>
        <a:bodyPr/>
        <a:lstStyle/>
        <a:p>
          <a:endParaRPr lang="en-US"/>
        </a:p>
      </dgm:t>
    </dgm:pt>
    <dgm:pt modelId="{B78CCB91-9FCA-414F-89F0-9457B515B9BB}">
      <dgm:prSet phldrT="[Text]"/>
      <dgm:spPr/>
      <dgm:t>
        <a:bodyPr/>
        <a:lstStyle/>
        <a:p>
          <a:endParaRPr lang="en-US" sz="1600" dirty="0"/>
        </a:p>
      </dgm:t>
    </dgm:pt>
    <dgm:pt modelId="{8DAD63C6-1FB1-475C-9611-EDAB2C61FFC2}" type="parTrans" cxnId="{493BE2C0-529D-48D5-8E00-E7D87EDB5E18}">
      <dgm:prSet/>
      <dgm:spPr/>
      <dgm:t>
        <a:bodyPr/>
        <a:lstStyle/>
        <a:p>
          <a:endParaRPr lang="en-US"/>
        </a:p>
      </dgm:t>
    </dgm:pt>
    <dgm:pt modelId="{44C88AEA-7379-4B7F-8734-80A0EE94FC7B}" type="sibTrans" cxnId="{493BE2C0-529D-48D5-8E00-E7D87EDB5E18}">
      <dgm:prSet/>
      <dgm:spPr/>
      <dgm:t>
        <a:bodyPr/>
        <a:lstStyle/>
        <a:p>
          <a:endParaRPr lang="en-US"/>
        </a:p>
      </dgm:t>
    </dgm:pt>
    <dgm:pt modelId="{D39685BC-6C0E-4614-8B23-BF22C94E1CED}">
      <dgm:prSet phldrT="[Text]" custT="1"/>
      <dgm:spPr/>
      <dgm:t>
        <a:bodyPr/>
        <a:lstStyle/>
        <a:p>
          <a:endParaRPr lang="en-US" sz="2400" dirty="0"/>
        </a:p>
      </dgm:t>
    </dgm:pt>
    <dgm:pt modelId="{8130A535-E017-4D8C-A507-73CBE8029CA1}" type="parTrans" cxnId="{8FF019FD-B14F-44FC-BCD2-B2993C026639}">
      <dgm:prSet/>
      <dgm:spPr/>
      <dgm:t>
        <a:bodyPr/>
        <a:lstStyle/>
        <a:p>
          <a:endParaRPr lang="en-US"/>
        </a:p>
      </dgm:t>
    </dgm:pt>
    <dgm:pt modelId="{C7803701-D86C-4D97-92D2-5CBC54D60E33}" type="sibTrans" cxnId="{8FF019FD-B14F-44FC-BCD2-B2993C026639}">
      <dgm:prSet/>
      <dgm:spPr/>
      <dgm:t>
        <a:bodyPr/>
        <a:lstStyle/>
        <a:p>
          <a:endParaRPr lang="en-US"/>
        </a:p>
      </dgm:t>
    </dgm:pt>
    <dgm:pt modelId="{DBD83261-B511-4D59-8980-5F0E0DD52824}">
      <dgm:prSet phldrT="[Text]" custT="1"/>
      <dgm:spPr/>
      <dgm:t>
        <a:bodyPr/>
        <a:lstStyle/>
        <a:p>
          <a:endParaRPr lang="en-US" sz="2400" dirty="0"/>
        </a:p>
      </dgm:t>
    </dgm:pt>
    <dgm:pt modelId="{1A5B9BA4-08BB-42B3-8BC5-33C2A3F298BA}" type="parTrans" cxnId="{C7572D3E-1F82-4A8A-899D-0B01E728F93B}">
      <dgm:prSet/>
      <dgm:spPr/>
      <dgm:t>
        <a:bodyPr/>
        <a:lstStyle/>
        <a:p>
          <a:endParaRPr lang="en-US"/>
        </a:p>
      </dgm:t>
    </dgm:pt>
    <dgm:pt modelId="{D8C722CD-CD81-4345-B988-5C3D18BF559C}" type="sibTrans" cxnId="{C7572D3E-1F82-4A8A-899D-0B01E728F93B}">
      <dgm:prSet/>
      <dgm:spPr/>
      <dgm:t>
        <a:bodyPr/>
        <a:lstStyle/>
        <a:p>
          <a:endParaRPr lang="en-US"/>
        </a:p>
      </dgm:t>
    </dgm:pt>
    <dgm:pt modelId="{16A3638D-2191-4FA2-92CE-2E8994D69B64}" type="pres">
      <dgm:prSet presAssocID="{A85D1C83-5566-423C-BAF4-CE884BE28835}" presName="Name0" presStyleCnt="0">
        <dgm:presLayoutVars>
          <dgm:chMax/>
          <dgm:chPref val="3"/>
          <dgm:dir/>
          <dgm:animOne val="branch"/>
          <dgm:animLvl val="lvl"/>
        </dgm:presLayoutVars>
      </dgm:prSet>
      <dgm:spPr/>
    </dgm:pt>
    <dgm:pt modelId="{F706585C-72BE-4E83-9040-0A20F841E68C}" type="pres">
      <dgm:prSet presAssocID="{6FE0EF47-7AC9-4562-86B3-79AC8F48D582}" presName="composite" presStyleCnt="0"/>
      <dgm:spPr/>
    </dgm:pt>
    <dgm:pt modelId="{F1864178-027A-4FD9-9B1C-A2C5AFCB6607}" type="pres">
      <dgm:prSet presAssocID="{6FE0EF47-7AC9-4562-86B3-79AC8F48D582}" presName="FirstChild" presStyleLbl="revTx" presStyleIdx="0" presStyleCnt="6">
        <dgm:presLayoutVars>
          <dgm:chMax val="0"/>
          <dgm:chPref val="0"/>
          <dgm:bulletEnabled val="1"/>
        </dgm:presLayoutVars>
      </dgm:prSet>
      <dgm:spPr/>
    </dgm:pt>
    <dgm:pt modelId="{0008A8C9-1F18-4037-9D9C-F4B40889E9C5}" type="pres">
      <dgm:prSet presAssocID="{6FE0EF47-7AC9-4562-86B3-79AC8F48D582}" presName="Parent" presStyleLbl="alignNode1" presStyleIdx="0" presStyleCnt="3">
        <dgm:presLayoutVars>
          <dgm:chMax val="3"/>
          <dgm:chPref val="3"/>
          <dgm:bulletEnabled val="1"/>
        </dgm:presLayoutVars>
      </dgm:prSet>
      <dgm:spPr/>
    </dgm:pt>
    <dgm:pt modelId="{84D55016-7DBC-4C2F-AF14-08AB875A5B0C}" type="pres">
      <dgm:prSet presAssocID="{6FE0EF47-7AC9-4562-86B3-79AC8F48D582}" presName="Accent" presStyleLbl="parChTrans1D1" presStyleIdx="0" presStyleCnt="3"/>
      <dgm:spPr/>
    </dgm:pt>
    <dgm:pt modelId="{93D60F1F-72DD-4F29-81A9-B134C08D0A90}" type="pres">
      <dgm:prSet presAssocID="{6FE0EF47-7AC9-4562-86B3-79AC8F48D582}" presName="Child" presStyleLbl="revTx" presStyleIdx="1" presStyleCnt="6">
        <dgm:presLayoutVars>
          <dgm:chMax val="0"/>
          <dgm:chPref val="0"/>
          <dgm:bulletEnabled val="1"/>
        </dgm:presLayoutVars>
      </dgm:prSet>
      <dgm:spPr/>
    </dgm:pt>
    <dgm:pt modelId="{46DCEAE3-391B-4572-A21E-92B2701E01C5}" type="pres">
      <dgm:prSet presAssocID="{304CA85E-2E7E-4E02-93AE-400D857BA033}" presName="sibTrans" presStyleCnt="0"/>
      <dgm:spPr/>
    </dgm:pt>
    <dgm:pt modelId="{6DA0EF6B-6FAA-4236-994D-F30A82756C97}" type="pres">
      <dgm:prSet presAssocID="{16505B0D-64EB-445E-B407-7E880D4BFA5F}" presName="composite" presStyleCnt="0"/>
      <dgm:spPr/>
    </dgm:pt>
    <dgm:pt modelId="{A0819683-A5DA-411C-ACCA-C06EBB943518}" type="pres">
      <dgm:prSet presAssocID="{16505B0D-64EB-445E-B407-7E880D4BFA5F}" presName="FirstChild" presStyleLbl="revTx" presStyleIdx="2" presStyleCnt="6">
        <dgm:presLayoutVars>
          <dgm:chMax val="0"/>
          <dgm:chPref val="0"/>
          <dgm:bulletEnabled val="1"/>
        </dgm:presLayoutVars>
      </dgm:prSet>
      <dgm:spPr/>
    </dgm:pt>
    <dgm:pt modelId="{76BC221D-40A7-401B-B835-1F10F9F51914}" type="pres">
      <dgm:prSet presAssocID="{16505B0D-64EB-445E-B407-7E880D4BFA5F}" presName="Parent" presStyleLbl="alignNode1" presStyleIdx="1" presStyleCnt="3">
        <dgm:presLayoutVars>
          <dgm:chMax val="3"/>
          <dgm:chPref val="3"/>
          <dgm:bulletEnabled val="1"/>
        </dgm:presLayoutVars>
      </dgm:prSet>
      <dgm:spPr/>
    </dgm:pt>
    <dgm:pt modelId="{3F04C7D6-FF4F-44B7-ABEF-9141C3233C46}" type="pres">
      <dgm:prSet presAssocID="{16505B0D-64EB-445E-B407-7E880D4BFA5F}" presName="Accent" presStyleLbl="parChTrans1D1" presStyleIdx="1" presStyleCnt="3"/>
      <dgm:spPr/>
    </dgm:pt>
    <dgm:pt modelId="{AF5A4931-442E-4740-84ED-C66190FB3A83}" type="pres">
      <dgm:prSet presAssocID="{16505B0D-64EB-445E-B407-7E880D4BFA5F}" presName="Child" presStyleLbl="revTx" presStyleIdx="3" presStyleCnt="6">
        <dgm:presLayoutVars>
          <dgm:chMax val="0"/>
          <dgm:chPref val="0"/>
          <dgm:bulletEnabled val="1"/>
        </dgm:presLayoutVars>
      </dgm:prSet>
      <dgm:spPr/>
    </dgm:pt>
    <dgm:pt modelId="{BEB99F2B-3577-4FD9-A7BF-5054A0B114B1}" type="pres">
      <dgm:prSet presAssocID="{FE6E6EC9-594B-49BB-ADBC-41CD90443352}" presName="sibTrans" presStyleCnt="0"/>
      <dgm:spPr/>
    </dgm:pt>
    <dgm:pt modelId="{0B4861E7-2403-4E58-88ED-3878F535B135}" type="pres">
      <dgm:prSet presAssocID="{D3D273FC-E940-46E5-A955-CAB684BF6F26}" presName="composite" presStyleCnt="0"/>
      <dgm:spPr/>
    </dgm:pt>
    <dgm:pt modelId="{1391BDFF-7406-4D7F-823A-69FBF9BED461}" type="pres">
      <dgm:prSet presAssocID="{D3D273FC-E940-46E5-A955-CAB684BF6F26}" presName="FirstChild" presStyleLbl="revTx" presStyleIdx="4" presStyleCnt="6">
        <dgm:presLayoutVars>
          <dgm:chMax val="0"/>
          <dgm:chPref val="0"/>
          <dgm:bulletEnabled val="1"/>
        </dgm:presLayoutVars>
      </dgm:prSet>
      <dgm:spPr/>
    </dgm:pt>
    <dgm:pt modelId="{6AB3A83C-E8B2-42A3-91AF-456B231E0758}" type="pres">
      <dgm:prSet presAssocID="{D3D273FC-E940-46E5-A955-CAB684BF6F26}" presName="Parent" presStyleLbl="alignNode1" presStyleIdx="2" presStyleCnt="3">
        <dgm:presLayoutVars>
          <dgm:chMax val="3"/>
          <dgm:chPref val="3"/>
          <dgm:bulletEnabled val="1"/>
        </dgm:presLayoutVars>
      </dgm:prSet>
      <dgm:spPr/>
    </dgm:pt>
    <dgm:pt modelId="{C601E055-B6C7-404C-8CE4-4C92C3EA2048}" type="pres">
      <dgm:prSet presAssocID="{D3D273FC-E940-46E5-A955-CAB684BF6F26}" presName="Accent" presStyleLbl="parChTrans1D1" presStyleIdx="2" presStyleCnt="3"/>
      <dgm:spPr/>
    </dgm:pt>
    <dgm:pt modelId="{68A4B832-7DD6-4B3C-9851-FA22563F091D}" type="pres">
      <dgm:prSet presAssocID="{D3D273FC-E940-46E5-A955-CAB684BF6F26}" presName="Child" presStyleLbl="revTx" presStyleIdx="5" presStyleCnt="6">
        <dgm:presLayoutVars>
          <dgm:chMax val="0"/>
          <dgm:chPref val="0"/>
          <dgm:bulletEnabled val="1"/>
        </dgm:presLayoutVars>
      </dgm:prSet>
      <dgm:spPr/>
    </dgm:pt>
  </dgm:ptLst>
  <dgm:cxnLst>
    <dgm:cxn modelId="{6FCE821A-FF8C-440B-BA67-946A760B80D3}" type="presOf" srcId="{62706494-C21E-416A-BB02-D626DC0495F0}" destId="{1391BDFF-7406-4D7F-823A-69FBF9BED461}" srcOrd="0" destOrd="0" presId="urn:microsoft.com/office/officeart/2011/layout/TabList"/>
    <dgm:cxn modelId="{4D32231C-6F30-4842-B0C1-02EC99825005}" srcId="{D3D273FC-E940-46E5-A955-CAB684BF6F26}" destId="{62706494-C21E-416A-BB02-D626DC0495F0}" srcOrd="0" destOrd="0" parTransId="{58D04B74-04D7-491E-A4E0-630385C2FCC2}" sibTransId="{249C4035-80C9-4FE7-8444-D4DC6EE058AE}"/>
    <dgm:cxn modelId="{B72B5135-7103-4E57-9052-CA18C73443C1}" type="presOf" srcId="{16505B0D-64EB-445E-B407-7E880D4BFA5F}" destId="{76BC221D-40A7-401B-B835-1F10F9F51914}" srcOrd="0" destOrd="0" presId="urn:microsoft.com/office/officeart/2011/layout/TabList"/>
    <dgm:cxn modelId="{24EE4C3C-0339-4CD0-B1DC-A0AA08493B49}" srcId="{6FE0EF47-7AC9-4562-86B3-79AC8F48D582}" destId="{176DB2DA-E478-43A5-9C9E-41B46739E283}" srcOrd="0" destOrd="0" parTransId="{2C7ABF39-1EE3-40A4-B45F-C9313A95D9F9}" sibTransId="{7FFD5870-62A4-4D30-B883-C913DDAFD08F}"/>
    <dgm:cxn modelId="{C7572D3E-1F82-4A8A-899D-0B01E728F93B}" srcId="{16505B0D-64EB-445E-B407-7E880D4BFA5F}" destId="{DBD83261-B511-4D59-8980-5F0E0DD52824}" srcOrd="2" destOrd="0" parTransId="{1A5B9BA4-08BB-42B3-8BC5-33C2A3F298BA}" sibTransId="{D8C722CD-CD81-4345-B988-5C3D18BF559C}"/>
    <dgm:cxn modelId="{FCE97F5C-47FC-453B-9702-628773077040}" srcId="{A85D1C83-5566-423C-BAF4-CE884BE28835}" destId="{D3D273FC-E940-46E5-A955-CAB684BF6F26}" srcOrd="2" destOrd="0" parTransId="{F34AD769-9771-4D27-88A1-D745EB55F65B}" sibTransId="{BD38212F-E713-43AA-BD43-1FFE226A7AFB}"/>
    <dgm:cxn modelId="{61D40945-1C71-4AED-9381-BB3442F4E6AA}" type="presOf" srcId="{358A19E5-32A9-4FEC-B0B7-E6F26566A975}" destId="{68A4B832-7DD6-4B3C-9851-FA22563F091D}" srcOrd="0" destOrd="0" presId="urn:microsoft.com/office/officeart/2011/layout/TabList"/>
    <dgm:cxn modelId="{4431BA66-233F-4DC3-B516-2D5C86396541}" type="presOf" srcId="{6FE0EF47-7AC9-4562-86B3-79AC8F48D582}" destId="{0008A8C9-1F18-4037-9D9C-F4B40889E9C5}" srcOrd="0" destOrd="0" presId="urn:microsoft.com/office/officeart/2011/layout/TabList"/>
    <dgm:cxn modelId="{3C919D6C-5536-4A59-8DB7-D7403EDA1962}" type="presOf" srcId="{D3D273FC-E940-46E5-A955-CAB684BF6F26}" destId="{6AB3A83C-E8B2-42A3-91AF-456B231E0758}" srcOrd="0" destOrd="0" presId="urn:microsoft.com/office/officeart/2011/layout/TabList"/>
    <dgm:cxn modelId="{FAB00571-D00F-4F22-828F-0D56A8A2FBDA}" srcId="{6FE0EF47-7AC9-4562-86B3-79AC8F48D582}" destId="{548229A8-1BCC-4B43-B27F-41D9DB447F5C}" srcOrd="1" destOrd="0" parTransId="{3763F9ED-74CD-48CD-9915-92EBDD8834EA}" sibTransId="{1B5214A8-0A6B-4BB4-8707-F6A8B22A0275}"/>
    <dgm:cxn modelId="{F6663771-4E79-447A-9B29-C357F617CDA8}" srcId="{D3D273FC-E940-46E5-A955-CAB684BF6F26}" destId="{358A19E5-32A9-4FEC-B0B7-E6F26566A975}" srcOrd="1" destOrd="0" parTransId="{BA180723-58AA-4A1F-B372-EE6C3227B381}" sibTransId="{CDD9303B-E488-4038-9FFB-AC8E5A0FC103}"/>
    <dgm:cxn modelId="{6F467372-ADDC-4276-B265-DF184D3D2F0A}" srcId="{A85D1C83-5566-423C-BAF4-CE884BE28835}" destId="{16505B0D-64EB-445E-B407-7E880D4BFA5F}" srcOrd="1" destOrd="0" parTransId="{AA728A9E-BE3E-46BE-9D35-6AD3D314E18F}" sibTransId="{FE6E6EC9-594B-49BB-ADBC-41CD90443352}"/>
    <dgm:cxn modelId="{1DE8117D-1AE8-4DA1-9A62-F55DDF49E694}" type="presOf" srcId="{548229A8-1BCC-4B43-B27F-41D9DB447F5C}" destId="{93D60F1F-72DD-4F29-81A9-B134C08D0A90}" srcOrd="0" destOrd="0" presId="urn:microsoft.com/office/officeart/2011/layout/TabList"/>
    <dgm:cxn modelId="{5D10257E-C977-4410-8C63-2CAC69DAEE63}" type="presOf" srcId="{DBD83261-B511-4D59-8980-5F0E0DD52824}" destId="{AF5A4931-442E-4740-84ED-C66190FB3A83}" srcOrd="0" destOrd="1" presId="urn:microsoft.com/office/officeart/2011/layout/TabList"/>
    <dgm:cxn modelId="{F7951E83-F099-4C23-BEB8-784372801166}" type="presOf" srcId="{D39685BC-6C0E-4614-8B23-BF22C94E1CED}" destId="{68A4B832-7DD6-4B3C-9851-FA22563F091D}" srcOrd="0" destOrd="1" presId="urn:microsoft.com/office/officeart/2011/layout/TabList"/>
    <dgm:cxn modelId="{45809696-01BF-4C53-B1B4-945E04878840}" type="presOf" srcId="{45D8B203-8673-4C8D-911F-D5504048C22D}" destId="{A0819683-A5DA-411C-ACCA-C06EBB943518}" srcOrd="0" destOrd="0" presId="urn:microsoft.com/office/officeart/2011/layout/TabList"/>
    <dgm:cxn modelId="{4C6499A1-AEC7-428B-9C57-FFC177F073C1}" type="presOf" srcId="{176DB2DA-E478-43A5-9C9E-41B46739E283}" destId="{F1864178-027A-4FD9-9B1C-A2C5AFCB6607}" srcOrd="0" destOrd="0" presId="urn:microsoft.com/office/officeart/2011/layout/TabList"/>
    <dgm:cxn modelId="{E67BD7A8-6993-4FE4-9B54-F08EB1498AA2}" type="presOf" srcId="{B78CCB91-9FCA-414F-89F0-9457B515B9BB}" destId="{68A4B832-7DD6-4B3C-9851-FA22563F091D}" srcOrd="0" destOrd="2" presId="urn:microsoft.com/office/officeart/2011/layout/TabList"/>
    <dgm:cxn modelId="{493BE2C0-529D-48D5-8E00-E7D87EDB5E18}" srcId="{D3D273FC-E940-46E5-A955-CAB684BF6F26}" destId="{B78CCB91-9FCA-414F-89F0-9457B515B9BB}" srcOrd="3" destOrd="0" parTransId="{8DAD63C6-1FB1-475C-9611-EDAB2C61FFC2}" sibTransId="{44C88AEA-7379-4B7F-8734-80A0EE94FC7B}"/>
    <dgm:cxn modelId="{BE3091C3-2EEA-4F7E-93CC-C138E915208E}" srcId="{16505B0D-64EB-445E-B407-7E880D4BFA5F}" destId="{45D8B203-8673-4C8D-911F-D5504048C22D}" srcOrd="0" destOrd="0" parTransId="{CFF50AF7-26A7-49F5-9B0F-01B6A72CE38C}" sibTransId="{6825F84B-F1E3-413B-9C97-A011BFD79436}"/>
    <dgm:cxn modelId="{14CC36C5-1CC3-4111-99EB-08988BB93C5F}" srcId="{16505B0D-64EB-445E-B407-7E880D4BFA5F}" destId="{3D39B500-76DC-4402-A145-AFAA2414C1C0}" srcOrd="1" destOrd="0" parTransId="{20FEF81F-2F31-49BA-8602-31139323EAC3}" sibTransId="{E80C1BA3-11E8-45A4-802F-00F2F23DD5A0}"/>
    <dgm:cxn modelId="{B1A89AEC-C77C-4544-99D2-6932E063B722}" type="presOf" srcId="{A85D1C83-5566-423C-BAF4-CE884BE28835}" destId="{16A3638D-2191-4FA2-92CE-2E8994D69B64}" srcOrd="0" destOrd="0" presId="urn:microsoft.com/office/officeart/2011/layout/TabList"/>
    <dgm:cxn modelId="{B7C460F6-76C0-456F-B787-4D246B19BA12}" srcId="{A85D1C83-5566-423C-BAF4-CE884BE28835}" destId="{6FE0EF47-7AC9-4562-86B3-79AC8F48D582}" srcOrd="0" destOrd="0" parTransId="{CDEC2BE4-D51C-4305-94B4-F66369107144}" sibTransId="{304CA85E-2E7E-4E02-93AE-400D857BA033}"/>
    <dgm:cxn modelId="{E1F66AF7-C0C8-4AFC-B0BB-04A851BA5DEF}" type="presOf" srcId="{3D39B500-76DC-4402-A145-AFAA2414C1C0}" destId="{AF5A4931-442E-4740-84ED-C66190FB3A83}" srcOrd="0" destOrd="0" presId="urn:microsoft.com/office/officeart/2011/layout/TabList"/>
    <dgm:cxn modelId="{8FF019FD-B14F-44FC-BCD2-B2993C026639}" srcId="{D3D273FC-E940-46E5-A955-CAB684BF6F26}" destId="{D39685BC-6C0E-4614-8B23-BF22C94E1CED}" srcOrd="2" destOrd="0" parTransId="{8130A535-E017-4D8C-A507-73CBE8029CA1}" sibTransId="{C7803701-D86C-4D97-92D2-5CBC54D60E33}"/>
    <dgm:cxn modelId="{53A002D0-CC98-41E3-BD55-C59A2D6CAE66}" type="presParOf" srcId="{16A3638D-2191-4FA2-92CE-2E8994D69B64}" destId="{F706585C-72BE-4E83-9040-0A20F841E68C}" srcOrd="0" destOrd="0" presId="urn:microsoft.com/office/officeart/2011/layout/TabList"/>
    <dgm:cxn modelId="{D1B23EED-6DBD-4BBF-8FB7-1AF5DCBF9378}" type="presParOf" srcId="{F706585C-72BE-4E83-9040-0A20F841E68C}" destId="{F1864178-027A-4FD9-9B1C-A2C5AFCB6607}" srcOrd="0" destOrd="0" presId="urn:microsoft.com/office/officeart/2011/layout/TabList"/>
    <dgm:cxn modelId="{8ED3A705-D0D6-4D76-A224-BC38877E15BB}" type="presParOf" srcId="{F706585C-72BE-4E83-9040-0A20F841E68C}" destId="{0008A8C9-1F18-4037-9D9C-F4B40889E9C5}" srcOrd="1" destOrd="0" presId="urn:microsoft.com/office/officeart/2011/layout/TabList"/>
    <dgm:cxn modelId="{AC0A11A1-732C-439F-8D75-869797FCC0DE}" type="presParOf" srcId="{F706585C-72BE-4E83-9040-0A20F841E68C}" destId="{84D55016-7DBC-4C2F-AF14-08AB875A5B0C}" srcOrd="2" destOrd="0" presId="urn:microsoft.com/office/officeart/2011/layout/TabList"/>
    <dgm:cxn modelId="{2B2A0344-4620-44F5-9F60-218A0C490A80}" type="presParOf" srcId="{16A3638D-2191-4FA2-92CE-2E8994D69B64}" destId="{93D60F1F-72DD-4F29-81A9-B134C08D0A90}" srcOrd="1" destOrd="0" presId="urn:microsoft.com/office/officeart/2011/layout/TabList"/>
    <dgm:cxn modelId="{02058F09-790C-466B-BFB7-DCD6CC3B99BA}" type="presParOf" srcId="{16A3638D-2191-4FA2-92CE-2E8994D69B64}" destId="{46DCEAE3-391B-4572-A21E-92B2701E01C5}" srcOrd="2" destOrd="0" presId="urn:microsoft.com/office/officeart/2011/layout/TabList"/>
    <dgm:cxn modelId="{FA404199-9260-4355-8403-4E911F461F4A}" type="presParOf" srcId="{16A3638D-2191-4FA2-92CE-2E8994D69B64}" destId="{6DA0EF6B-6FAA-4236-994D-F30A82756C97}" srcOrd="3" destOrd="0" presId="urn:microsoft.com/office/officeart/2011/layout/TabList"/>
    <dgm:cxn modelId="{F5C54D91-4BF0-443A-AEB4-76D8ED66570F}" type="presParOf" srcId="{6DA0EF6B-6FAA-4236-994D-F30A82756C97}" destId="{A0819683-A5DA-411C-ACCA-C06EBB943518}" srcOrd="0" destOrd="0" presId="urn:microsoft.com/office/officeart/2011/layout/TabList"/>
    <dgm:cxn modelId="{B549628C-9BE0-415E-A0BB-15CD4639A3E3}" type="presParOf" srcId="{6DA0EF6B-6FAA-4236-994D-F30A82756C97}" destId="{76BC221D-40A7-401B-B835-1F10F9F51914}" srcOrd="1" destOrd="0" presId="urn:microsoft.com/office/officeart/2011/layout/TabList"/>
    <dgm:cxn modelId="{2E1BF062-E536-4E0F-BDC4-20F12D789C67}" type="presParOf" srcId="{6DA0EF6B-6FAA-4236-994D-F30A82756C97}" destId="{3F04C7D6-FF4F-44B7-ABEF-9141C3233C46}" srcOrd="2" destOrd="0" presId="urn:microsoft.com/office/officeart/2011/layout/TabList"/>
    <dgm:cxn modelId="{A061F38D-ACDF-4FB9-A41D-8530C693EAC5}" type="presParOf" srcId="{16A3638D-2191-4FA2-92CE-2E8994D69B64}" destId="{AF5A4931-442E-4740-84ED-C66190FB3A83}" srcOrd="4" destOrd="0" presId="urn:microsoft.com/office/officeart/2011/layout/TabList"/>
    <dgm:cxn modelId="{96C49902-59D8-4775-B585-CCBE7257A7BE}" type="presParOf" srcId="{16A3638D-2191-4FA2-92CE-2E8994D69B64}" destId="{BEB99F2B-3577-4FD9-A7BF-5054A0B114B1}" srcOrd="5" destOrd="0" presId="urn:microsoft.com/office/officeart/2011/layout/TabList"/>
    <dgm:cxn modelId="{8971A088-C9DE-4430-963A-F18DB154AD88}" type="presParOf" srcId="{16A3638D-2191-4FA2-92CE-2E8994D69B64}" destId="{0B4861E7-2403-4E58-88ED-3878F535B135}" srcOrd="6" destOrd="0" presId="urn:microsoft.com/office/officeart/2011/layout/TabList"/>
    <dgm:cxn modelId="{BBF818D3-163D-4EA5-B214-C4716E87DA19}" type="presParOf" srcId="{0B4861E7-2403-4E58-88ED-3878F535B135}" destId="{1391BDFF-7406-4D7F-823A-69FBF9BED461}" srcOrd="0" destOrd="0" presId="urn:microsoft.com/office/officeart/2011/layout/TabList"/>
    <dgm:cxn modelId="{C2D6DAA3-B057-48D7-BCAB-0662C8877632}" type="presParOf" srcId="{0B4861E7-2403-4E58-88ED-3878F535B135}" destId="{6AB3A83C-E8B2-42A3-91AF-456B231E0758}" srcOrd="1" destOrd="0" presId="urn:microsoft.com/office/officeart/2011/layout/TabList"/>
    <dgm:cxn modelId="{3C50E24A-7E75-4E9A-B8EB-17A86930BBB3}" type="presParOf" srcId="{0B4861E7-2403-4E58-88ED-3878F535B135}" destId="{C601E055-B6C7-404C-8CE4-4C92C3EA2048}" srcOrd="2" destOrd="0" presId="urn:microsoft.com/office/officeart/2011/layout/TabList"/>
    <dgm:cxn modelId="{C52A48B5-1188-46F6-9768-56437E03C1C1}" type="presParOf" srcId="{16A3638D-2191-4FA2-92CE-2E8994D69B64}" destId="{68A4B832-7DD6-4B3C-9851-FA22563F091D}"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D1C83-5566-423C-BAF4-CE884BE28835}" type="doc">
      <dgm:prSet loTypeId="urn:microsoft.com/office/officeart/2011/layout/TabList" loCatId="list" qsTypeId="urn:microsoft.com/office/officeart/2005/8/quickstyle/simple1" qsCatId="simple" csTypeId="urn:microsoft.com/office/officeart/2005/8/colors/accent1_1" csCatId="accent1" phldr="1"/>
      <dgm:spPr/>
      <dgm:t>
        <a:bodyPr/>
        <a:lstStyle/>
        <a:p>
          <a:endParaRPr lang="en-US"/>
        </a:p>
      </dgm:t>
    </dgm:pt>
    <dgm:pt modelId="{6FE0EF47-7AC9-4562-86B3-79AC8F48D582}">
      <dgm:prSet phldrT="[Text]"/>
      <dgm:spPr/>
      <dgm:t>
        <a:bodyPr/>
        <a:lstStyle/>
        <a:p>
          <a:r>
            <a:rPr lang="es-ES"/>
            <a:t>Etapa 4</a:t>
          </a:r>
        </a:p>
      </dgm:t>
    </dgm:pt>
    <dgm:pt modelId="{CDEC2BE4-D51C-4305-94B4-F66369107144}" type="parTrans" cxnId="{B7C460F6-76C0-456F-B787-4D246B19BA12}">
      <dgm:prSet/>
      <dgm:spPr/>
      <dgm:t>
        <a:bodyPr/>
        <a:lstStyle/>
        <a:p>
          <a:endParaRPr lang="en-US"/>
        </a:p>
      </dgm:t>
    </dgm:pt>
    <dgm:pt modelId="{304CA85E-2E7E-4E02-93AE-400D857BA033}" type="sibTrans" cxnId="{B7C460F6-76C0-456F-B787-4D246B19BA12}">
      <dgm:prSet/>
      <dgm:spPr/>
      <dgm:t>
        <a:bodyPr/>
        <a:lstStyle/>
        <a:p>
          <a:endParaRPr lang="en-US"/>
        </a:p>
      </dgm:t>
    </dgm:pt>
    <dgm:pt modelId="{176DB2DA-E478-43A5-9C9E-41B46739E283}">
      <dgm:prSet phldrT="[Text]" custT="1"/>
      <dgm:spPr/>
      <dgm:t>
        <a:bodyPr/>
        <a:lstStyle/>
        <a:p>
          <a:r>
            <a:rPr lang="es-ES" sz="3200" b="1"/>
            <a:t>Registro de los datos </a:t>
          </a:r>
        </a:p>
      </dgm:t>
    </dgm:pt>
    <dgm:pt modelId="{2C7ABF39-1EE3-40A4-B45F-C9313A95D9F9}" type="parTrans" cxnId="{24EE4C3C-0339-4CD0-B1DC-A0AA08493B49}">
      <dgm:prSet/>
      <dgm:spPr/>
      <dgm:t>
        <a:bodyPr/>
        <a:lstStyle/>
        <a:p>
          <a:endParaRPr lang="en-US"/>
        </a:p>
      </dgm:t>
    </dgm:pt>
    <dgm:pt modelId="{7FFD5870-62A4-4D30-B883-C913DDAFD08F}" type="sibTrans" cxnId="{24EE4C3C-0339-4CD0-B1DC-A0AA08493B49}">
      <dgm:prSet/>
      <dgm:spPr/>
      <dgm:t>
        <a:bodyPr/>
        <a:lstStyle/>
        <a:p>
          <a:endParaRPr lang="en-US"/>
        </a:p>
      </dgm:t>
    </dgm:pt>
    <dgm:pt modelId="{548229A8-1BCC-4B43-B27F-41D9DB447F5C}">
      <dgm:prSet phldrT="[Text]" custT="1"/>
      <dgm:spPr/>
      <dgm:t>
        <a:bodyPr/>
        <a:lstStyle/>
        <a:p>
          <a:r>
            <a:rPr lang="es-ES" sz="2800"/>
            <a:t>Registre los datos para que sean completos, fiables y coherentes entre los diferentes entrevistadores. Rodee con un círculo las respuestas de la persona interrogada. </a:t>
          </a:r>
        </a:p>
      </dgm:t>
    </dgm:pt>
    <dgm:pt modelId="{3763F9ED-74CD-48CD-9915-92EBDD8834EA}" type="parTrans" cxnId="{FAB00571-D00F-4F22-828F-0D56A8A2FBDA}">
      <dgm:prSet/>
      <dgm:spPr/>
      <dgm:t>
        <a:bodyPr/>
        <a:lstStyle/>
        <a:p>
          <a:endParaRPr lang="en-US"/>
        </a:p>
      </dgm:t>
    </dgm:pt>
    <dgm:pt modelId="{1B5214A8-0A6B-4BB4-8707-F6A8B22A0275}" type="sibTrans" cxnId="{FAB00571-D00F-4F22-828F-0D56A8A2FBDA}">
      <dgm:prSet/>
      <dgm:spPr/>
      <dgm:t>
        <a:bodyPr/>
        <a:lstStyle/>
        <a:p>
          <a:endParaRPr lang="en-US"/>
        </a:p>
      </dgm:t>
    </dgm:pt>
    <dgm:pt modelId="{16505B0D-64EB-445E-B407-7E880D4BFA5F}">
      <dgm:prSet phldrT="[Text]"/>
      <dgm:spPr/>
      <dgm:t>
        <a:bodyPr/>
        <a:lstStyle/>
        <a:p>
          <a:r>
            <a:rPr lang="es-ES"/>
            <a:t>Etapa 5</a:t>
          </a:r>
        </a:p>
      </dgm:t>
    </dgm:pt>
    <dgm:pt modelId="{AA728A9E-BE3E-46BE-9D35-6AD3D314E18F}" type="parTrans" cxnId="{6F467372-ADDC-4276-B265-DF184D3D2F0A}">
      <dgm:prSet/>
      <dgm:spPr/>
      <dgm:t>
        <a:bodyPr/>
        <a:lstStyle/>
        <a:p>
          <a:endParaRPr lang="en-US"/>
        </a:p>
      </dgm:t>
    </dgm:pt>
    <dgm:pt modelId="{FE6E6EC9-594B-49BB-ADBC-41CD90443352}" type="sibTrans" cxnId="{6F467372-ADDC-4276-B265-DF184D3D2F0A}">
      <dgm:prSet/>
      <dgm:spPr/>
      <dgm:t>
        <a:bodyPr/>
        <a:lstStyle/>
        <a:p>
          <a:endParaRPr lang="en-US"/>
        </a:p>
      </dgm:t>
    </dgm:pt>
    <dgm:pt modelId="{45D8B203-8673-4C8D-911F-D5504048C22D}">
      <dgm:prSet phldrT="[Text]" custT="1"/>
      <dgm:spPr/>
      <dgm:t>
        <a:bodyPr/>
        <a:lstStyle/>
        <a:p>
          <a:r>
            <a:rPr lang="es-ES" sz="3200" b="1"/>
            <a:t>Verificación de los datos </a:t>
          </a:r>
        </a:p>
      </dgm:t>
    </dgm:pt>
    <dgm:pt modelId="{CFF50AF7-26A7-49F5-9B0F-01B6A72CE38C}" type="parTrans" cxnId="{BE3091C3-2EEA-4F7E-93CC-C138E915208E}">
      <dgm:prSet/>
      <dgm:spPr/>
      <dgm:t>
        <a:bodyPr/>
        <a:lstStyle/>
        <a:p>
          <a:endParaRPr lang="en-US"/>
        </a:p>
      </dgm:t>
    </dgm:pt>
    <dgm:pt modelId="{6825F84B-F1E3-413B-9C97-A011BFD79436}" type="sibTrans" cxnId="{BE3091C3-2EEA-4F7E-93CC-C138E915208E}">
      <dgm:prSet/>
      <dgm:spPr/>
      <dgm:t>
        <a:bodyPr/>
        <a:lstStyle/>
        <a:p>
          <a:endParaRPr lang="en-US"/>
        </a:p>
      </dgm:t>
    </dgm:pt>
    <dgm:pt modelId="{3D39B500-76DC-4402-A145-AFAA2414C1C0}">
      <dgm:prSet phldrT="[Text]" custT="1"/>
      <dgm:spPr/>
      <dgm:t>
        <a:bodyPr/>
        <a:lstStyle/>
        <a:p>
          <a:r>
            <a:rPr lang="es-ES" sz="2800"/>
            <a:t>Verificar los datos para garantizar que estén completos antes de salir del hogar.</a:t>
          </a:r>
        </a:p>
      </dgm:t>
    </dgm:pt>
    <dgm:pt modelId="{20FEF81F-2F31-49BA-8602-31139323EAC3}" type="parTrans" cxnId="{14CC36C5-1CC3-4111-99EB-08988BB93C5F}">
      <dgm:prSet/>
      <dgm:spPr/>
      <dgm:t>
        <a:bodyPr/>
        <a:lstStyle/>
        <a:p>
          <a:endParaRPr lang="en-US"/>
        </a:p>
      </dgm:t>
    </dgm:pt>
    <dgm:pt modelId="{E80C1BA3-11E8-45A4-802F-00F2F23DD5A0}" type="sibTrans" cxnId="{14CC36C5-1CC3-4111-99EB-08988BB93C5F}">
      <dgm:prSet/>
      <dgm:spPr/>
      <dgm:t>
        <a:bodyPr/>
        <a:lstStyle/>
        <a:p>
          <a:endParaRPr lang="en-US"/>
        </a:p>
      </dgm:t>
    </dgm:pt>
    <dgm:pt modelId="{DBD83261-B511-4D59-8980-5F0E0DD52824}">
      <dgm:prSet phldrT="[Text]" custT="1"/>
      <dgm:spPr/>
      <dgm:t>
        <a:bodyPr/>
        <a:lstStyle/>
        <a:p>
          <a:endParaRPr lang="en-US" sz="2400" dirty="0"/>
        </a:p>
      </dgm:t>
    </dgm:pt>
    <dgm:pt modelId="{1A5B9BA4-08BB-42B3-8BC5-33C2A3F298BA}" type="parTrans" cxnId="{C7572D3E-1F82-4A8A-899D-0B01E728F93B}">
      <dgm:prSet/>
      <dgm:spPr/>
      <dgm:t>
        <a:bodyPr/>
        <a:lstStyle/>
        <a:p>
          <a:endParaRPr lang="en-US"/>
        </a:p>
      </dgm:t>
    </dgm:pt>
    <dgm:pt modelId="{D8C722CD-CD81-4345-B988-5C3D18BF559C}" type="sibTrans" cxnId="{C7572D3E-1F82-4A8A-899D-0B01E728F93B}">
      <dgm:prSet/>
      <dgm:spPr/>
      <dgm:t>
        <a:bodyPr/>
        <a:lstStyle/>
        <a:p>
          <a:endParaRPr lang="en-US"/>
        </a:p>
      </dgm:t>
    </dgm:pt>
    <dgm:pt modelId="{16A3638D-2191-4FA2-92CE-2E8994D69B64}" type="pres">
      <dgm:prSet presAssocID="{A85D1C83-5566-423C-BAF4-CE884BE28835}" presName="Name0" presStyleCnt="0">
        <dgm:presLayoutVars>
          <dgm:chMax/>
          <dgm:chPref val="3"/>
          <dgm:dir/>
          <dgm:animOne val="branch"/>
          <dgm:animLvl val="lvl"/>
        </dgm:presLayoutVars>
      </dgm:prSet>
      <dgm:spPr/>
    </dgm:pt>
    <dgm:pt modelId="{F706585C-72BE-4E83-9040-0A20F841E68C}" type="pres">
      <dgm:prSet presAssocID="{6FE0EF47-7AC9-4562-86B3-79AC8F48D582}" presName="composite" presStyleCnt="0"/>
      <dgm:spPr/>
    </dgm:pt>
    <dgm:pt modelId="{F1864178-027A-4FD9-9B1C-A2C5AFCB6607}" type="pres">
      <dgm:prSet presAssocID="{6FE0EF47-7AC9-4562-86B3-79AC8F48D582}" presName="FirstChild" presStyleLbl="revTx" presStyleIdx="0" presStyleCnt="4">
        <dgm:presLayoutVars>
          <dgm:chMax val="0"/>
          <dgm:chPref val="0"/>
          <dgm:bulletEnabled val="1"/>
        </dgm:presLayoutVars>
      </dgm:prSet>
      <dgm:spPr/>
    </dgm:pt>
    <dgm:pt modelId="{0008A8C9-1F18-4037-9D9C-F4B40889E9C5}" type="pres">
      <dgm:prSet presAssocID="{6FE0EF47-7AC9-4562-86B3-79AC8F48D582}" presName="Parent" presStyleLbl="alignNode1" presStyleIdx="0" presStyleCnt="2">
        <dgm:presLayoutVars>
          <dgm:chMax val="3"/>
          <dgm:chPref val="3"/>
          <dgm:bulletEnabled val="1"/>
        </dgm:presLayoutVars>
      </dgm:prSet>
      <dgm:spPr/>
    </dgm:pt>
    <dgm:pt modelId="{84D55016-7DBC-4C2F-AF14-08AB875A5B0C}" type="pres">
      <dgm:prSet presAssocID="{6FE0EF47-7AC9-4562-86B3-79AC8F48D582}" presName="Accent" presStyleLbl="parChTrans1D1" presStyleIdx="0" presStyleCnt="2"/>
      <dgm:spPr/>
    </dgm:pt>
    <dgm:pt modelId="{93D60F1F-72DD-4F29-81A9-B134C08D0A90}" type="pres">
      <dgm:prSet presAssocID="{6FE0EF47-7AC9-4562-86B3-79AC8F48D582}" presName="Child" presStyleLbl="revTx" presStyleIdx="1" presStyleCnt="4">
        <dgm:presLayoutVars>
          <dgm:chMax val="0"/>
          <dgm:chPref val="0"/>
          <dgm:bulletEnabled val="1"/>
        </dgm:presLayoutVars>
      </dgm:prSet>
      <dgm:spPr/>
    </dgm:pt>
    <dgm:pt modelId="{46DCEAE3-391B-4572-A21E-92B2701E01C5}" type="pres">
      <dgm:prSet presAssocID="{304CA85E-2E7E-4E02-93AE-400D857BA033}" presName="sibTrans" presStyleCnt="0"/>
      <dgm:spPr/>
    </dgm:pt>
    <dgm:pt modelId="{6DA0EF6B-6FAA-4236-994D-F30A82756C97}" type="pres">
      <dgm:prSet presAssocID="{16505B0D-64EB-445E-B407-7E880D4BFA5F}" presName="composite" presStyleCnt="0"/>
      <dgm:spPr/>
    </dgm:pt>
    <dgm:pt modelId="{A0819683-A5DA-411C-ACCA-C06EBB943518}" type="pres">
      <dgm:prSet presAssocID="{16505B0D-64EB-445E-B407-7E880D4BFA5F}" presName="FirstChild" presStyleLbl="revTx" presStyleIdx="2" presStyleCnt="4">
        <dgm:presLayoutVars>
          <dgm:chMax val="0"/>
          <dgm:chPref val="0"/>
          <dgm:bulletEnabled val="1"/>
        </dgm:presLayoutVars>
      </dgm:prSet>
      <dgm:spPr/>
    </dgm:pt>
    <dgm:pt modelId="{76BC221D-40A7-401B-B835-1F10F9F51914}" type="pres">
      <dgm:prSet presAssocID="{16505B0D-64EB-445E-B407-7E880D4BFA5F}" presName="Parent" presStyleLbl="alignNode1" presStyleIdx="1" presStyleCnt="2">
        <dgm:presLayoutVars>
          <dgm:chMax val="3"/>
          <dgm:chPref val="3"/>
          <dgm:bulletEnabled val="1"/>
        </dgm:presLayoutVars>
      </dgm:prSet>
      <dgm:spPr/>
    </dgm:pt>
    <dgm:pt modelId="{3F04C7D6-FF4F-44B7-ABEF-9141C3233C46}" type="pres">
      <dgm:prSet presAssocID="{16505B0D-64EB-445E-B407-7E880D4BFA5F}" presName="Accent" presStyleLbl="parChTrans1D1" presStyleIdx="1" presStyleCnt="2"/>
      <dgm:spPr/>
    </dgm:pt>
    <dgm:pt modelId="{AF5A4931-442E-4740-84ED-C66190FB3A83}" type="pres">
      <dgm:prSet presAssocID="{16505B0D-64EB-445E-B407-7E880D4BFA5F}" presName="Child" presStyleLbl="revTx" presStyleIdx="3" presStyleCnt="4">
        <dgm:presLayoutVars>
          <dgm:chMax val="0"/>
          <dgm:chPref val="0"/>
          <dgm:bulletEnabled val="1"/>
        </dgm:presLayoutVars>
      </dgm:prSet>
      <dgm:spPr/>
    </dgm:pt>
  </dgm:ptLst>
  <dgm:cxnLst>
    <dgm:cxn modelId="{B72B5135-7103-4E57-9052-CA18C73443C1}" type="presOf" srcId="{16505B0D-64EB-445E-B407-7E880D4BFA5F}" destId="{76BC221D-40A7-401B-B835-1F10F9F51914}" srcOrd="0" destOrd="0" presId="urn:microsoft.com/office/officeart/2011/layout/TabList"/>
    <dgm:cxn modelId="{24EE4C3C-0339-4CD0-B1DC-A0AA08493B49}" srcId="{6FE0EF47-7AC9-4562-86B3-79AC8F48D582}" destId="{176DB2DA-E478-43A5-9C9E-41B46739E283}" srcOrd="0" destOrd="0" parTransId="{2C7ABF39-1EE3-40A4-B45F-C9313A95D9F9}" sibTransId="{7FFD5870-62A4-4D30-B883-C913DDAFD08F}"/>
    <dgm:cxn modelId="{C7572D3E-1F82-4A8A-899D-0B01E728F93B}" srcId="{16505B0D-64EB-445E-B407-7E880D4BFA5F}" destId="{DBD83261-B511-4D59-8980-5F0E0DD52824}" srcOrd="2" destOrd="0" parTransId="{1A5B9BA4-08BB-42B3-8BC5-33C2A3F298BA}" sibTransId="{D8C722CD-CD81-4345-B988-5C3D18BF559C}"/>
    <dgm:cxn modelId="{4431BA66-233F-4DC3-B516-2D5C86396541}" type="presOf" srcId="{6FE0EF47-7AC9-4562-86B3-79AC8F48D582}" destId="{0008A8C9-1F18-4037-9D9C-F4B40889E9C5}" srcOrd="0" destOrd="0" presId="urn:microsoft.com/office/officeart/2011/layout/TabList"/>
    <dgm:cxn modelId="{FAB00571-D00F-4F22-828F-0D56A8A2FBDA}" srcId="{6FE0EF47-7AC9-4562-86B3-79AC8F48D582}" destId="{548229A8-1BCC-4B43-B27F-41D9DB447F5C}" srcOrd="1" destOrd="0" parTransId="{3763F9ED-74CD-48CD-9915-92EBDD8834EA}" sibTransId="{1B5214A8-0A6B-4BB4-8707-F6A8B22A0275}"/>
    <dgm:cxn modelId="{6F467372-ADDC-4276-B265-DF184D3D2F0A}" srcId="{A85D1C83-5566-423C-BAF4-CE884BE28835}" destId="{16505B0D-64EB-445E-B407-7E880D4BFA5F}" srcOrd="1" destOrd="0" parTransId="{AA728A9E-BE3E-46BE-9D35-6AD3D314E18F}" sibTransId="{FE6E6EC9-594B-49BB-ADBC-41CD90443352}"/>
    <dgm:cxn modelId="{1DE8117D-1AE8-4DA1-9A62-F55DDF49E694}" type="presOf" srcId="{548229A8-1BCC-4B43-B27F-41D9DB447F5C}" destId="{93D60F1F-72DD-4F29-81A9-B134C08D0A90}" srcOrd="0" destOrd="0" presId="urn:microsoft.com/office/officeart/2011/layout/TabList"/>
    <dgm:cxn modelId="{5D10257E-C977-4410-8C63-2CAC69DAEE63}" type="presOf" srcId="{DBD83261-B511-4D59-8980-5F0E0DD52824}" destId="{AF5A4931-442E-4740-84ED-C66190FB3A83}" srcOrd="0" destOrd="1" presId="urn:microsoft.com/office/officeart/2011/layout/TabList"/>
    <dgm:cxn modelId="{45809696-01BF-4C53-B1B4-945E04878840}" type="presOf" srcId="{45D8B203-8673-4C8D-911F-D5504048C22D}" destId="{A0819683-A5DA-411C-ACCA-C06EBB943518}" srcOrd="0" destOrd="0" presId="urn:microsoft.com/office/officeart/2011/layout/TabList"/>
    <dgm:cxn modelId="{4C6499A1-AEC7-428B-9C57-FFC177F073C1}" type="presOf" srcId="{176DB2DA-E478-43A5-9C9E-41B46739E283}" destId="{F1864178-027A-4FD9-9B1C-A2C5AFCB6607}" srcOrd="0" destOrd="0" presId="urn:microsoft.com/office/officeart/2011/layout/TabList"/>
    <dgm:cxn modelId="{BE3091C3-2EEA-4F7E-93CC-C138E915208E}" srcId="{16505B0D-64EB-445E-B407-7E880D4BFA5F}" destId="{45D8B203-8673-4C8D-911F-D5504048C22D}" srcOrd="0" destOrd="0" parTransId="{CFF50AF7-26A7-49F5-9B0F-01B6A72CE38C}" sibTransId="{6825F84B-F1E3-413B-9C97-A011BFD79436}"/>
    <dgm:cxn modelId="{14CC36C5-1CC3-4111-99EB-08988BB93C5F}" srcId="{16505B0D-64EB-445E-B407-7E880D4BFA5F}" destId="{3D39B500-76DC-4402-A145-AFAA2414C1C0}" srcOrd="1" destOrd="0" parTransId="{20FEF81F-2F31-49BA-8602-31139323EAC3}" sibTransId="{E80C1BA3-11E8-45A4-802F-00F2F23DD5A0}"/>
    <dgm:cxn modelId="{B1A89AEC-C77C-4544-99D2-6932E063B722}" type="presOf" srcId="{A85D1C83-5566-423C-BAF4-CE884BE28835}" destId="{16A3638D-2191-4FA2-92CE-2E8994D69B64}" srcOrd="0" destOrd="0" presId="urn:microsoft.com/office/officeart/2011/layout/TabList"/>
    <dgm:cxn modelId="{B7C460F6-76C0-456F-B787-4D246B19BA12}" srcId="{A85D1C83-5566-423C-BAF4-CE884BE28835}" destId="{6FE0EF47-7AC9-4562-86B3-79AC8F48D582}" srcOrd="0" destOrd="0" parTransId="{CDEC2BE4-D51C-4305-94B4-F66369107144}" sibTransId="{304CA85E-2E7E-4E02-93AE-400D857BA033}"/>
    <dgm:cxn modelId="{E1F66AF7-C0C8-4AFC-B0BB-04A851BA5DEF}" type="presOf" srcId="{3D39B500-76DC-4402-A145-AFAA2414C1C0}" destId="{AF5A4931-442E-4740-84ED-C66190FB3A83}" srcOrd="0" destOrd="0" presId="urn:microsoft.com/office/officeart/2011/layout/TabList"/>
    <dgm:cxn modelId="{53A002D0-CC98-41E3-BD55-C59A2D6CAE66}" type="presParOf" srcId="{16A3638D-2191-4FA2-92CE-2E8994D69B64}" destId="{F706585C-72BE-4E83-9040-0A20F841E68C}" srcOrd="0" destOrd="0" presId="urn:microsoft.com/office/officeart/2011/layout/TabList"/>
    <dgm:cxn modelId="{D1B23EED-6DBD-4BBF-8FB7-1AF5DCBF9378}" type="presParOf" srcId="{F706585C-72BE-4E83-9040-0A20F841E68C}" destId="{F1864178-027A-4FD9-9B1C-A2C5AFCB6607}" srcOrd="0" destOrd="0" presId="urn:microsoft.com/office/officeart/2011/layout/TabList"/>
    <dgm:cxn modelId="{8ED3A705-D0D6-4D76-A224-BC38877E15BB}" type="presParOf" srcId="{F706585C-72BE-4E83-9040-0A20F841E68C}" destId="{0008A8C9-1F18-4037-9D9C-F4B40889E9C5}" srcOrd="1" destOrd="0" presId="urn:microsoft.com/office/officeart/2011/layout/TabList"/>
    <dgm:cxn modelId="{AC0A11A1-732C-439F-8D75-869797FCC0DE}" type="presParOf" srcId="{F706585C-72BE-4E83-9040-0A20F841E68C}" destId="{84D55016-7DBC-4C2F-AF14-08AB875A5B0C}" srcOrd="2" destOrd="0" presId="urn:microsoft.com/office/officeart/2011/layout/TabList"/>
    <dgm:cxn modelId="{2B2A0344-4620-44F5-9F60-218A0C490A80}" type="presParOf" srcId="{16A3638D-2191-4FA2-92CE-2E8994D69B64}" destId="{93D60F1F-72DD-4F29-81A9-B134C08D0A90}" srcOrd="1" destOrd="0" presId="urn:microsoft.com/office/officeart/2011/layout/TabList"/>
    <dgm:cxn modelId="{02058F09-790C-466B-BFB7-DCD6CC3B99BA}" type="presParOf" srcId="{16A3638D-2191-4FA2-92CE-2E8994D69B64}" destId="{46DCEAE3-391B-4572-A21E-92B2701E01C5}" srcOrd="2" destOrd="0" presId="urn:microsoft.com/office/officeart/2011/layout/TabList"/>
    <dgm:cxn modelId="{FA404199-9260-4355-8403-4E911F461F4A}" type="presParOf" srcId="{16A3638D-2191-4FA2-92CE-2E8994D69B64}" destId="{6DA0EF6B-6FAA-4236-994D-F30A82756C97}" srcOrd="3" destOrd="0" presId="urn:microsoft.com/office/officeart/2011/layout/TabList"/>
    <dgm:cxn modelId="{F5C54D91-4BF0-443A-AEB4-76D8ED66570F}" type="presParOf" srcId="{6DA0EF6B-6FAA-4236-994D-F30A82756C97}" destId="{A0819683-A5DA-411C-ACCA-C06EBB943518}" srcOrd="0" destOrd="0" presId="urn:microsoft.com/office/officeart/2011/layout/TabList"/>
    <dgm:cxn modelId="{B549628C-9BE0-415E-A0BB-15CD4639A3E3}" type="presParOf" srcId="{6DA0EF6B-6FAA-4236-994D-F30A82756C97}" destId="{76BC221D-40A7-401B-B835-1F10F9F51914}" srcOrd="1" destOrd="0" presId="urn:microsoft.com/office/officeart/2011/layout/TabList"/>
    <dgm:cxn modelId="{2E1BF062-E536-4E0F-BDC4-20F12D789C67}" type="presParOf" srcId="{6DA0EF6B-6FAA-4236-994D-F30A82756C97}" destId="{3F04C7D6-FF4F-44B7-ABEF-9141C3233C46}" srcOrd="2" destOrd="0" presId="urn:microsoft.com/office/officeart/2011/layout/TabList"/>
    <dgm:cxn modelId="{A061F38D-ACDF-4FB9-A41D-8530C693EAC5}" type="presParOf" srcId="{16A3638D-2191-4FA2-92CE-2E8994D69B64}" destId="{AF5A4931-442E-4740-84ED-C66190FB3A83}"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1E055-B6C7-404C-8CE4-4C92C3EA2048}">
      <dsp:nvSpPr>
        <dsp:cNvPr id="0" name=""/>
        <dsp:cNvSpPr/>
      </dsp:nvSpPr>
      <dsp:spPr>
        <a:xfrm>
          <a:off x="0" y="4038819"/>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04C7D6-FF4F-44B7-ABEF-9141C3233C46}">
      <dsp:nvSpPr>
        <dsp:cNvPr id="0" name=""/>
        <dsp:cNvSpPr/>
      </dsp:nvSpPr>
      <dsp:spPr>
        <a:xfrm>
          <a:off x="0" y="2304082"/>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D55016-7DBC-4C2F-AF14-08AB875A5B0C}">
      <dsp:nvSpPr>
        <dsp:cNvPr id="0" name=""/>
        <dsp:cNvSpPr/>
      </dsp:nvSpPr>
      <dsp:spPr>
        <a:xfrm>
          <a:off x="0" y="569345"/>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864178-027A-4FD9-9B1C-A2C5AFCB6607}">
      <dsp:nvSpPr>
        <dsp:cNvPr id="0" name=""/>
        <dsp:cNvSpPr/>
      </dsp:nvSpPr>
      <dsp:spPr>
        <a:xfrm>
          <a:off x="2139695" y="634"/>
          <a:ext cx="6089904" cy="56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1422400">
            <a:lnSpc>
              <a:spcPct val="90000"/>
            </a:lnSpc>
            <a:spcBef>
              <a:spcPct val="0"/>
            </a:spcBef>
            <a:spcAft>
              <a:spcPct val="35000"/>
            </a:spcAft>
            <a:buNone/>
          </a:pPr>
          <a:r>
            <a:rPr lang="es-ES" sz="3200" b="1" kern="1200" dirty="0"/>
            <a:t>Preséntese </a:t>
          </a:r>
        </a:p>
      </dsp:txBody>
      <dsp:txXfrm>
        <a:off x="2139695" y="634"/>
        <a:ext cx="6089904" cy="568710"/>
      </dsp:txXfrm>
    </dsp:sp>
    <dsp:sp modelId="{0008A8C9-1F18-4037-9D9C-F4B40889E9C5}">
      <dsp:nvSpPr>
        <dsp:cNvPr id="0" name=""/>
        <dsp:cNvSpPr/>
      </dsp:nvSpPr>
      <dsp:spPr>
        <a:xfrm>
          <a:off x="0" y="634"/>
          <a:ext cx="2139696" cy="568710"/>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51435" rIns="51435" bIns="51435" numCol="1" spcCol="1270" anchor="ctr" anchorCtr="0">
          <a:noAutofit/>
        </a:bodyPr>
        <a:lstStyle/>
        <a:p>
          <a:pPr marL="0" lvl="0" indent="0" algn="ctr" defTabSz="1200150">
            <a:lnSpc>
              <a:spcPct val="90000"/>
            </a:lnSpc>
            <a:spcBef>
              <a:spcPct val="0"/>
            </a:spcBef>
            <a:spcAft>
              <a:spcPct val="35000"/>
            </a:spcAft>
            <a:buNone/>
          </a:pPr>
          <a:r>
            <a:rPr lang="es-ES" sz="2700" kern="1200"/>
            <a:t>Etapa 1</a:t>
          </a:r>
        </a:p>
      </dsp:txBody>
      <dsp:txXfrm>
        <a:off x="27767" y="28401"/>
        <a:ext cx="2084162" cy="540943"/>
      </dsp:txXfrm>
    </dsp:sp>
    <dsp:sp modelId="{93D60F1F-72DD-4F29-81A9-B134C08D0A90}">
      <dsp:nvSpPr>
        <dsp:cNvPr id="0" name=""/>
        <dsp:cNvSpPr/>
      </dsp:nvSpPr>
      <dsp:spPr>
        <a:xfrm>
          <a:off x="0" y="569345"/>
          <a:ext cx="8229600" cy="1137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lang="es-ES" sz="2400" kern="1200" dirty="0"/>
            <a:t>Preséntese y a la encuesta para que la persona interrogada se sienta cómoda y sepa qué va a pasar.</a:t>
          </a:r>
        </a:p>
      </dsp:txBody>
      <dsp:txXfrm>
        <a:off x="0" y="569345"/>
        <a:ext cx="8229600" cy="1137591"/>
      </dsp:txXfrm>
    </dsp:sp>
    <dsp:sp modelId="{A0819683-A5DA-411C-ACCA-C06EBB943518}">
      <dsp:nvSpPr>
        <dsp:cNvPr id="0" name=""/>
        <dsp:cNvSpPr/>
      </dsp:nvSpPr>
      <dsp:spPr>
        <a:xfrm>
          <a:off x="2139695" y="1735371"/>
          <a:ext cx="6089904" cy="56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1422400">
            <a:lnSpc>
              <a:spcPct val="90000"/>
            </a:lnSpc>
            <a:spcBef>
              <a:spcPct val="0"/>
            </a:spcBef>
            <a:spcAft>
              <a:spcPct val="35000"/>
            </a:spcAft>
            <a:buNone/>
          </a:pPr>
          <a:endParaRPr lang="es-ES" sz="3200" b="1" kern="1200" dirty="0"/>
        </a:p>
        <a:p>
          <a:pPr marL="0" lvl="0" indent="0" algn="l" defTabSz="1422400">
            <a:lnSpc>
              <a:spcPct val="90000"/>
            </a:lnSpc>
            <a:spcBef>
              <a:spcPct val="0"/>
            </a:spcBef>
            <a:spcAft>
              <a:spcPct val="35000"/>
            </a:spcAft>
            <a:buNone/>
          </a:pPr>
          <a:endParaRPr lang="es-ES" sz="3200" b="1" kern="1200" dirty="0"/>
        </a:p>
        <a:p>
          <a:pPr marL="0" lvl="0" indent="0" algn="l" defTabSz="1422400">
            <a:lnSpc>
              <a:spcPct val="90000"/>
            </a:lnSpc>
            <a:spcBef>
              <a:spcPct val="0"/>
            </a:spcBef>
            <a:spcAft>
              <a:spcPct val="35000"/>
            </a:spcAft>
            <a:buNone/>
          </a:pPr>
          <a:endParaRPr lang="es-ES" sz="3200" b="1" kern="1200" dirty="0"/>
        </a:p>
        <a:p>
          <a:pPr marL="0" lvl="0" indent="0" algn="l" defTabSz="1422400">
            <a:lnSpc>
              <a:spcPct val="90000"/>
            </a:lnSpc>
            <a:spcBef>
              <a:spcPct val="0"/>
            </a:spcBef>
            <a:spcAft>
              <a:spcPct val="35000"/>
            </a:spcAft>
            <a:buNone/>
          </a:pPr>
          <a:endParaRPr lang="es-ES" sz="3200" b="1" kern="1200" dirty="0"/>
        </a:p>
        <a:p>
          <a:pPr marL="0" lvl="0" indent="0" algn="l" defTabSz="1422400">
            <a:lnSpc>
              <a:spcPct val="90000"/>
            </a:lnSpc>
            <a:spcBef>
              <a:spcPct val="0"/>
            </a:spcBef>
            <a:spcAft>
              <a:spcPct val="35000"/>
            </a:spcAft>
            <a:buNone/>
          </a:pPr>
          <a:r>
            <a:rPr lang="es-ES" sz="3200" b="1" kern="1200" dirty="0"/>
            <a:t>Información básica del niño </a:t>
          </a:r>
        </a:p>
      </dsp:txBody>
      <dsp:txXfrm>
        <a:off x="2139695" y="1735371"/>
        <a:ext cx="6089904" cy="568710"/>
      </dsp:txXfrm>
    </dsp:sp>
    <dsp:sp modelId="{76BC221D-40A7-401B-B835-1F10F9F51914}">
      <dsp:nvSpPr>
        <dsp:cNvPr id="0" name=""/>
        <dsp:cNvSpPr/>
      </dsp:nvSpPr>
      <dsp:spPr>
        <a:xfrm>
          <a:off x="0" y="1735371"/>
          <a:ext cx="2139696" cy="568710"/>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51435" rIns="51435" bIns="51435" numCol="1" spcCol="1270" anchor="ctr" anchorCtr="0">
          <a:noAutofit/>
        </a:bodyPr>
        <a:lstStyle/>
        <a:p>
          <a:pPr marL="0" lvl="0" indent="0" algn="ctr" defTabSz="1200150">
            <a:lnSpc>
              <a:spcPct val="90000"/>
            </a:lnSpc>
            <a:spcBef>
              <a:spcPct val="0"/>
            </a:spcBef>
            <a:spcAft>
              <a:spcPct val="35000"/>
            </a:spcAft>
            <a:buNone/>
          </a:pPr>
          <a:r>
            <a:rPr lang="es-ES" sz="2700" kern="1200"/>
            <a:t>Etapa 2</a:t>
          </a:r>
        </a:p>
      </dsp:txBody>
      <dsp:txXfrm>
        <a:off x="27767" y="1763138"/>
        <a:ext cx="2084162" cy="540943"/>
      </dsp:txXfrm>
    </dsp:sp>
    <dsp:sp modelId="{AF5A4931-442E-4740-84ED-C66190FB3A83}">
      <dsp:nvSpPr>
        <dsp:cNvPr id="0" name=""/>
        <dsp:cNvSpPr/>
      </dsp:nvSpPr>
      <dsp:spPr>
        <a:xfrm>
          <a:off x="0" y="2304082"/>
          <a:ext cx="8229600" cy="1137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lang="es-ES" sz="2400" kern="1200" dirty="0"/>
            <a:t>Pregunte información básica sobre el niño, incluyendo su edad y su nombre para integrarle en el cuestionario en el momento de plantear las preguntas. </a:t>
          </a:r>
        </a:p>
        <a:p>
          <a:pPr marL="228600" lvl="1" indent="-228600" algn="l" defTabSz="1066800">
            <a:lnSpc>
              <a:spcPct val="90000"/>
            </a:lnSpc>
            <a:spcBef>
              <a:spcPct val="0"/>
            </a:spcBef>
            <a:spcAft>
              <a:spcPct val="15000"/>
            </a:spcAft>
            <a:buChar char="•"/>
          </a:pPr>
          <a:endParaRPr lang="en-US" sz="2400" kern="1200" dirty="0"/>
        </a:p>
      </dsp:txBody>
      <dsp:txXfrm>
        <a:off x="0" y="2304082"/>
        <a:ext cx="8229600" cy="1137591"/>
      </dsp:txXfrm>
    </dsp:sp>
    <dsp:sp modelId="{1391BDFF-7406-4D7F-823A-69FBF9BED461}">
      <dsp:nvSpPr>
        <dsp:cNvPr id="0" name=""/>
        <dsp:cNvSpPr/>
      </dsp:nvSpPr>
      <dsp:spPr>
        <a:xfrm>
          <a:off x="2139695" y="3470108"/>
          <a:ext cx="6089904" cy="56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1422400">
            <a:lnSpc>
              <a:spcPct val="90000"/>
            </a:lnSpc>
            <a:spcBef>
              <a:spcPct val="0"/>
            </a:spcBef>
            <a:spcAft>
              <a:spcPct val="35000"/>
            </a:spcAft>
            <a:buNone/>
          </a:pPr>
          <a:r>
            <a:rPr lang="es-ES" sz="3200" b="1" kern="1200"/>
            <a:t>Haga las preguntas </a:t>
          </a:r>
        </a:p>
      </dsp:txBody>
      <dsp:txXfrm>
        <a:off x="2139695" y="3470108"/>
        <a:ext cx="6089904" cy="568710"/>
      </dsp:txXfrm>
    </dsp:sp>
    <dsp:sp modelId="{6AB3A83C-E8B2-42A3-91AF-456B231E0758}">
      <dsp:nvSpPr>
        <dsp:cNvPr id="0" name=""/>
        <dsp:cNvSpPr/>
      </dsp:nvSpPr>
      <dsp:spPr>
        <a:xfrm>
          <a:off x="0" y="3470108"/>
          <a:ext cx="2139696" cy="568710"/>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51435" rIns="51435" bIns="51435" numCol="1" spcCol="1270" anchor="ctr" anchorCtr="0">
          <a:noAutofit/>
        </a:bodyPr>
        <a:lstStyle/>
        <a:p>
          <a:pPr marL="0" lvl="0" indent="0" algn="ctr" defTabSz="1200150">
            <a:lnSpc>
              <a:spcPct val="90000"/>
            </a:lnSpc>
            <a:spcBef>
              <a:spcPct val="0"/>
            </a:spcBef>
            <a:spcAft>
              <a:spcPct val="35000"/>
            </a:spcAft>
            <a:buNone/>
          </a:pPr>
          <a:r>
            <a:rPr lang="es-ES" sz="2700" kern="1200"/>
            <a:t>Etapa 3</a:t>
          </a:r>
        </a:p>
      </dsp:txBody>
      <dsp:txXfrm>
        <a:off x="27767" y="3497875"/>
        <a:ext cx="2084162" cy="540943"/>
      </dsp:txXfrm>
    </dsp:sp>
    <dsp:sp modelId="{68A4B832-7DD6-4B3C-9851-FA22563F091D}">
      <dsp:nvSpPr>
        <dsp:cNvPr id="0" name=""/>
        <dsp:cNvSpPr/>
      </dsp:nvSpPr>
      <dsp:spPr>
        <a:xfrm>
          <a:off x="0" y="4038819"/>
          <a:ext cx="8229600" cy="1137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lang="es-ES" sz="2400" kern="1200"/>
            <a:t>Haga las preguntas de la encuesta con las reglas establecidas para conseguir datos no sesgados y comparables entre todos los entrevistadores. </a:t>
          </a:r>
        </a:p>
        <a:p>
          <a:pPr marL="228600" lvl="1" indent="-228600" algn="l" defTabSz="1066800">
            <a:lnSpc>
              <a:spcPct val="90000"/>
            </a:lnSpc>
            <a:spcBef>
              <a:spcPct val="0"/>
            </a:spcBef>
            <a:spcAft>
              <a:spcPct val="15000"/>
            </a:spcAft>
            <a:buChar char="•"/>
          </a:pPr>
          <a:endParaRPr lang="en-US" sz="2400" kern="1200" dirty="0"/>
        </a:p>
        <a:p>
          <a:pPr marL="171450" lvl="1" indent="-171450" algn="l" defTabSz="711200">
            <a:lnSpc>
              <a:spcPct val="90000"/>
            </a:lnSpc>
            <a:spcBef>
              <a:spcPct val="0"/>
            </a:spcBef>
            <a:spcAft>
              <a:spcPct val="15000"/>
            </a:spcAft>
            <a:buChar char="•"/>
          </a:pPr>
          <a:endParaRPr lang="en-US" sz="1600" kern="1200" dirty="0"/>
        </a:p>
      </dsp:txBody>
      <dsp:txXfrm>
        <a:off x="0" y="4038819"/>
        <a:ext cx="8229600" cy="11375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4C7D6-FF4F-44B7-ABEF-9141C3233C46}">
      <dsp:nvSpPr>
        <dsp:cNvPr id="0" name=""/>
        <dsp:cNvSpPr/>
      </dsp:nvSpPr>
      <dsp:spPr>
        <a:xfrm>
          <a:off x="0" y="3495196"/>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D55016-7DBC-4C2F-AF14-08AB875A5B0C}">
      <dsp:nvSpPr>
        <dsp:cNvPr id="0" name=""/>
        <dsp:cNvSpPr/>
      </dsp:nvSpPr>
      <dsp:spPr>
        <a:xfrm>
          <a:off x="0" y="863989"/>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864178-027A-4FD9-9B1C-A2C5AFCB6607}">
      <dsp:nvSpPr>
        <dsp:cNvPr id="0" name=""/>
        <dsp:cNvSpPr/>
      </dsp:nvSpPr>
      <dsp:spPr>
        <a:xfrm>
          <a:off x="2139695" y="1383"/>
          <a:ext cx="6089904" cy="862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1422400">
            <a:lnSpc>
              <a:spcPct val="90000"/>
            </a:lnSpc>
            <a:spcBef>
              <a:spcPct val="0"/>
            </a:spcBef>
            <a:spcAft>
              <a:spcPct val="35000"/>
            </a:spcAft>
            <a:buNone/>
          </a:pPr>
          <a:r>
            <a:rPr lang="es-ES" sz="3200" b="1" kern="1200"/>
            <a:t>Registro de los datos </a:t>
          </a:r>
        </a:p>
      </dsp:txBody>
      <dsp:txXfrm>
        <a:off x="2139695" y="1383"/>
        <a:ext cx="6089904" cy="862605"/>
      </dsp:txXfrm>
    </dsp:sp>
    <dsp:sp modelId="{0008A8C9-1F18-4037-9D9C-F4B40889E9C5}">
      <dsp:nvSpPr>
        <dsp:cNvPr id="0" name=""/>
        <dsp:cNvSpPr/>
      </dsp:nvSpPr>
      <dsp:spPr>
        <a:xfrm>
          <a:off x="0" y="1383"/>
          <a:ext cx="2139696" cy="862605"/>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05" tIns="78105" rIns="78105" bIns="78105" numCol="1" spcCol="1270" anchor="ctr" anchorCtr="0">
          <a:noAutofit/>
        </a:bodyPr>
        <a:lstStyle/>
        <a:p>
          <a:pPr marL="0" lvl="0" indent="0" algn="ctr" defTabSz="1822450">
            <a:lnSpc>
              <a:spcPct val="90000"/>
            </a:lnSpc>
            <a:spcBef>
              <a:spcPct val="0"/>
            </a:spcBef>
            <a:spcAft>
              <a:spcPct val="35000"/>
            </a:spcAft>
            <a:buNone/>
          </a:pPr>
          <a:r>
            <a:rPr lang="es-ES" sz="4100" kern="1200"/>
            <a:t>Etapa 4</a:t>
          </a:r>
        </a:p>
      </dsp:txBody>
      <dsp:txXfrm>
        <a:off x="42116" y="43499"/>
        <a:ext cx="2055464" cy="820489"/>
      </dsp:txXfrm>
    </dsp:sp>
    <dsp:sp modelId="{93D60F1F-72DD-4F29-81A9-B134C08D0A90}">
      <dsp:nvSpPr>
        <dsp:cNvPr id="0" name=""/>
        <dsp:cNvSpPr/>
      </dsp:nvSpPr>
      <dsp:spPr>
        <a:xfrm>
          <a:off x="0" y="863989"/>
          <a:ext cx="8229600" cy="1725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285750" lvl="1" indent="-285750" algn="l" defTabSz="1244600">
            <a:lnSpc>
              <a:spcPct val="90000"/>
            </a:lnSpc>
            <a:spcBef>
              <a:spcPct val="0"/>
            </a:spcBef>
            <a:spcAft>
              <a:spcPct val="15000"/>
            </a:spcAft>
            <a:buChar char="•"/>
          </a:pPr>
          <a:r>
            <a:rPr lang="es-ES" sz="2800" kern="1200"/>
            <a:t>Registre los datos para que sean completos, fiables y coherentes entre los diferentes entrevistadores. Rodee con un círculo las respuestas de la persona interrogada. </a:t>
          </a:r>
        </a:p>
      </dsp:txBody>
      <dsp:txXfrm>
        <a:off x="0" y="863989"/>
        <a:ext cx="8229600" cy="1725470"/>
      </dsp:txXfrm>
    </dsp:sp>
    <dsp:sp modelId="{A0819683-A5DA-411C-ACCA-C06EBB943518}">
      <dsp:nvSpPr>
        <dsp:cNvPr id="0" name=""/>
        <dsp:cNvSpPr/>
      </dsp:nvSpPr>
      <dsp:spPr>
        <a:xfrm>
          <a:off x="2139695" y="2632590"/>
          <a:ext cx="6089904" cy="862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1422400">
            <a:lnSpc>
              <a:spcPct val="90000"/>
            </a:lnSpc>
            <a:spcBef>
              <a:spcPct val="0"/>
            </a:spcBef>
            <a:spcAft>
              <a:spcPct val="35000"/>
            </a:spcAft>
            <a:buNone/>
          </a:pPr>
          <a:r>
            <a:rPr lang="es-ES" sz="3200" b="1" kern="1200"/>
            <a:t>Verificación de los datos </a:t>
          </a:r>
        </a:p>
      </dsp:txBody>
      <dsp:txXfrm>
        <a:off x="2139695" y="2632590"/>
        <a:ext cx="6089904" cy="862605"/>
      </dsp:txXfrm>
    </dsp:sp>
    <dsp:sp modelId="{76BC221D-40A7-401B-B835-1F10F9F51914}">
      <dsp:nvSpPr>
        <dsp:cNvPr id="0" name=""/>
        <dsp:cNvSpPr/>
      </dsp:nvSpPr>
      <dsp:spPr>
        <a:xfrm>
          <a:off x="0" y="2632590"/>
          <a:ext cx="2139696" cy="862605"/>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05" tIns="78105" rIns="78105" bIns="78105" numCol="1" spcCol="1270" anchor="ctr" anchorCtr="0">
          <a:noAutofit/>
        </a:bodyPr>
        <a:lstStyle/>
        <a:p>
          <a:pPr marL="0" lvl="0" indent="0" algn="ctr" defTabSz="1822450">
            <a:lnSpc>
              <a:spcPct val="90000"/>
            </a:lnSpc>
            <a:spcBef>
              <a:spcPct val="0"/>
            </a:spcBef>
            <a:spcAft>
              <a:spcPct val="35000"/>
            </a:spcAft>
            <a:buNone/>
          </a:pPr>
          <a:r>
            <a:rPr lang="es-ES" sz="4100" kern="1200"/>
            <a:t>Etapa 5</a:t>
          </a:r>
        </a:p>
      </dsp:txBody>
      <dsp:txXfrm>
        <a:off x="42116" y="2674706"/>
        <a:ext cx="2055464" cy="820489"/>
      </dsp:txXfrm>
    </dsp:sp>
    <dsp:sp modelId="{AF5A4931-442E-4740-84ED-C66190FB3A83}">
      <dsp:nvSpPr>
        <dsp:cNvPr id="0" name=""/>
        <dsp:cNvSpPr/>
      </dsp:nvSpPr>
      <dsp:spPr>
        <a:xfrm>
          <a:off x="0" y="3495196"/>
          <a:ext cx="8229600" cy="1725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285750" lvl="1" indent="-285750" algn="l" defTabSz="1244600">
            <a:lnSpc>
              <a:spcPct val="90000"/>
            </a:lnSpc>
            <a:spcBef>
              <a:spcPct val="0"/>
            </a:spcBef>
            <a:spcAft>
              <a:spcPct val="15000"/>
            </a:spcAft>
            <a:buChar char="•"/>
          </a:pPr>
          <a:r>
            <a:rPr lang="es-ES" sz="2800" kern="1200"/>
            <a:t>Verificar los datos para garantizar que estén completos antes de salir del hogar.</a:t>
          </a:r>
        </a:p>
        <a:p>
          <a:pPr marL="228600" lvl="1" indent="-228600" algn="l" defTabSz="1066800">
            <a:lnSpc>
              <a:spcPct val="90000"/>
            </a:lnSpc>
            <a:spcBef>
              <a:spcPct val="0"/>
            </a:spcBef>
            <a:spcAft>
              <a:spcPct val="15000"/>
            </a:spcAft>
            <a:buChar char="•"/>
          </a:pPr>
          <a:endParaRPr lang="en-US" sz="2400" kern="1200" dirty="0"/>
        </a:p>
      </dsp:txBody>
      <dsp:txXfrm>
        <a:off x="0" y="3495196"/>
        <a:ext cx="8229600" cy="1725470"/>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0"/>
            <a:ext cx="4341442" cy="344408"/>
          </a:xfrm>
          <a:prstGeom prst="rect">
            <a:avLst/>
          </a:prstGeom>
        </p:spPr>
        <p:txBody>
          <a:bodyPr vert="horz" lIns="92426" tIns="46212" rIns="92426" bIns="46212" rtlCol="0"/>
          <a:lstStyle>
            <a:lvl1pPr algn="l">
              <a:defRPr sz="1200"/>
            </a:lvl1pPr>
          </a:lstStyle>
          <a:p>
            <a:endParaRPr lang="fr-FR" dirty="0"/>
          </a:p>
        </p:txBody>
      </p:sp>
      <p:sp>
        <p:nvSpPr>
          <p:cNvPr id="3" name="Espace réservé de la date 2"/>
          <p:cNvSpPr>
            <a:spLocks noGrp="1"/>
          </p:cNvSpPr>
          <p:nvPr>
            <p:ph type="dt" sz="quarter" idx="1"/>
          </p:nvPr>
        </p:nvSpPr>
        <p:spPr>
          <a:xfrm>
            <a:off x="5675532" y="0"/>
            <a:ext cx="4341442" cy="344408"/>
          </a:xfrm>
          <a:prstGeom prst="rect">
            <a:avLst/>
          </a:prstGeom>
        </p:spPr>
        <p:txBody>
          <a:bodyPr vert="horz" lIns="92426" tIns="46212" rIns="92426" bIns="46212" rtlCol="0"/>
          <a:lstStyle>
            <a:lvl1pPr algn="r">
              <a:defRPr sz="1200"/>
            </a:lvl1pPr>
          </a:lstStyle>
          <a:p>
            <a:r>
              <a:rPr lang="fr-FR" dirty="0"/>
              <a:t>11/10/2017</a:t>
            </a:r>
          </a:p>
        </p:txBody>
      </p:sp>
      <p:sp>
        <p:nvSpPr>
          <p:cNvPr id="4" name="Espace réservé du pied de page 3"/>
          <p:cNvSpPr>
            <a:spLocks noGrp="1"/>
          </p:cNvSpPr>
          <p:nvPr>
            <p:ph type="ftr" sz="quarter" idx="2"/>
          </p:nvPr>
        </p:nvSpPr>
        <p:spPr>
          <a:xfrm>
            <a:off x="2" y="6542161"/>
            <a:ext cx="4341442" cy="344408"/>
          </a:xfrm>
          <a:prstGeom prst="rect">
            <a:avLst/>
          </a:prstGeom>
        </p:spPr>
        <p:txBody>
          <a:bodyPr vert="horz" lIns="92426" tIns="46212" rIns="92426" bIns="46212"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675532" y="6542161"/>
            <a:ext cx="4341442" cy="344408"/>
          </a:xfrm>
          <a:prstGeom prst="rect">
            <a:avLst/>
          </a:prstGeom>
        </p:spPr>
        <p:txBody>
          <a:bodyPr vert="horz" lIns="92426" tIns="46212" rIns="92426" bIns="46212" rtlCol="0" anchor="b"/>
          <a:lstStyle>
            <a:lvl1pPr algn="r">
              <a:defRPr sz="1200"/>
            </a:lvl1pPr>
          </a:lstStyle>
          <a:p>
            <a:fld id="{7543D494-0510-47A6-B0E8-69AC03514288}" type="slidenum">
              <a:rPr lang="fr-FR" smtClean="0"/>
              <a:t>‹Nº›</a:t>
            </a:fld>
            <a:endParaRPr lang="fr-FR" dirty="0"/>
          </a:p>
        </p:txBody>
      </p:sp>
    </p:spTree>
    <p:extLst>
      <p:ext uri="{BB962C8B-B14F-4D97-AF65-F5344CB8AC3E}">
        <p14:creationId xmlns:p14="http://schemas.microsoft.com/office/powerpoint/2010/main" val="313362705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0"/>
            <a:ext cx="4341442" cy="344408"/>
          </a:xfrm>
          <a:prstGeom prst="rect">
            <a:avLst/>
          </a:prstGeom>
        </p:spPr>
        <p:txBody>
          <a:bodyPr vert="horz" lIns="92426" tIns="46212" rIns="92426" bIns="46212" rtlCol="0"/>
          <a:lstStyle>
            <a:lvl1pPr algn="l">
              <a:defRPr sz="1200"/>
            </a:lvl1pPr>
          </a:lstStyle>
          <a:p>
            <a:endParaRPr lang="fr-FR" dirty="0"/>
          </a:p>
        </p:txBody>
      </p:sp>
      <p:sp>
        <p:nvSpPr>
          <p:cNvPr id="3" name="Espace réservé de la date 2"/>
          <p:cNvSpPr>
            <a:spLocks noGrp="1"/>
          </p:cNvSpPr>
          <p:nvPr>
            <p:ph type="dt" idx="1"/>
          </p:nvPr>
        </p:nvSpPr>
        <p:spPr>
          <a:xfrm>
            <a:off x="5674954" y="0"/>
            <a:ext cx="4341442" cy="344408"/>
          </a:xfrm>
          <a:prstGeom prst="rect">
            <a:avLst/>
          </a:prstGeom>
        </p:spPr>
        <p:txBody>
          <a:bodyPr vert="horz" lIns="92426" tIns="46212" rIns="92426" bIns="46212" rtlCol="0"/>
          <a:lstStyle>
            <a:lvl1pPr algn="r">
              <a:defRPr sz="1200"/>
            </a:lvl1pPr>
          </a:lstStyle>
          <a:p>
            <a:r>
              <a:rPr lang="fr-FR" dirty="0"/>
              <a:t>11/10/2017</a:t>
            </a:r>
          </a:p>
        </p:txBody>
      </p:sp>
      <p:sp>
        <p:nvSpPr>
          <p:cNvPr id="4" name="Espace réservé de l'image des diapositives 3"/>
          <p:cNvSpPr>
            <a:spLocks noGrp="1" noRot="1" noChangeAspect="1"/>
          </p:cNvSpPr>
          <p:nvPr>
            <p:ph type="sldImg" idx="2"/>
          </p:nvPr>
        </p:nvSpPr>
        <p:spPr>
          <a:xfrm>
            <a:off x="3286125" y="515938"/>
            <a:ext cx="3446463" cy="2584450"/>
          </a:xfrm>
          <a:prstGeom prst="rect">
            <a:avLst/>
          </a:prstGeom>
          <a:noFill/>
          <a:ln w="12700">
            <a:solidFill>
              <a:prstClr val="black"/>
            </a:solidFill>
          </a:ln>
        </p:spPr>
        <p:txBody>
          <a:bodyPr vert="horz" lIns="92426" tIns="46212" rIns="92426" bIns="46212" rtlCol="0" anchor="ctr"/>
          <a:lstStyle/>
          <a:p>
            <a:endParaRPr lang="fr-FR" dirty="0"/>
          </a:p>
        </p:txBody>
      </p:sp>
      <p:sp>
        <p:nvSpPr>
          <p:cNvPr id="5" name="Espace réservé des commentaires 4"/>
          <p:cNvSpPr>
            <a:spLocks noGrp="1"/>
          </p:cNvSpPr>
          <p:nvPr>
            <p:ph type="body" sz="quarter" idx="3"/>
          </p:nvPr>
        </p:nvSpPr>
        <p:spPr>
          <a:xfrm>
            <a:off x="1001872" y="3271878"/>
            <a:ext cx="8014970" cy="3099674"/>
          </a:xfrm>
          <a:prstGeom prst="rect">
            <a:avLst/>
          </a:prstGeom>
        </p:spPr>
        <p:txBody>
          <a:bodyPr vert="horz" lIns="92426" tIns="46212" rIns="92426" bIns="46212"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2" y="6542560"/>
            <a:ext cx="4341442" cy="344408"/>
          </a:xfrm>
          <a:prstGeom prst="rect">
            <a:avLst/>
          </a:prstGeom>
        </p:spPr>
        <p:txBody>
          <a:bodyPr vert="horz" lIns="92426" tIns="46212" rIns="92426" bIns="46212"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674954" y="6542560"/>
            <a:ext cx="4341442" cy="344408"/>
          </a:xfrm>
          <a:prstGeom prst="rect">
            <a:avLst/>
          </a:prstGeom>
        </p:spPr>
        <p:txBody>
          <a:bodyPr vert="horz" lIns="92426" tIns="46212" rIns="92426" bIns="46212" rtlCol="0" anchor="b"/>
          <a:lstStyle>
            <a:lvl1pPr algn="r">
              <a:defRPr sz="1200"/>
            </a:lvl1pPr>
          </a:lstStyle>
          <a:p>
            <a:fld id="{4CBAD79C-50AF-4863-A14D-D66C5EDC72C1}" type="slidenum">
              <a:rPr lang="fr-FR" smtClean="0"/>
              <a:t>‹Nº›</a:t>
            </a:fld>
            <a:endParaRPr lang="fr-FR" dirty="0"/>
          </a:p>
        </p:txBody>
      </p:sp>
    </p:spTree>
    <p:extLst>
      <p:ext uri="{BB962C8B-B14F-4D97-AF65-F5344CB8AC3E}">
        <p14:creationId xmlns:p14="http://schemas.microsoft.com/office/powerpoint/2010/main" val="3494344257"/>
      </p:ext>
    </p:extLst>
  </p:cSld>
  <p:clrMap bg1="lt1" tx1="dk1" bg2="lt2" tx2="dk2" accent1="accent1" accent2="accent2" accent3="accent3" accent4="accent4" accent5="accent5" accent6="accent6" hlink="hlink" folHlink="folHlink"/>
  <p:hf hdr="0" ftr="0"/>
  <p:notesStyle>
    <a:lvl1pPr marL="0" algn="l" defTabSz="778593" rtl="0" eaLnBrk="1" latinLnBrk="0" hangingPunct="1">
      <a:defRPr sz="1000" kern="1200">
        <a:solidFill>
          <a:schemeClr val="tx1"/>
        </a:solidFill>
        <a:latin typeface="+mn-lt"/>
        <a:ea typeface="+mn-ea"/>
        <a:cs typeface="+mn-cs"/>
      </a:defRPr>
    </a:lvl1pPr>
    <a:lvl2pPr marL="389296" algn="l" defTabSz="778593" rtl="0" eaLnBrk="1" latinLnBrk="0" hangingPunct="1">
      <a:defRPr sz="1000" kern="1200">
        <a:solidFill>
          <a:schemeClr val="tx1"/>
        </a:solidFill>
        <a:latin typeface="+mn-lt"/>
        <a:ea typeface="+mn-ea"/>
        <a:cs typeface="+mn-cs"/>
      </a:defRPr>
    </a:lvl2pPr>
    <a:lvl3pPr marL="778593" algn="l" defTabSz="778593" rtl="0" eaLnBrk="1" latinLnBrk="0" hangingPunct="1">
      <a:defRPr sz="1000" kern="1200">
        <a:solidFill>
          <a:schemeClr val="tx1"/>
        </a:solidFill>
        <a:latin typeface="+mn-lt"/>
        <a:ea typeface="+mn-ea"/>
        <a:cs typeface="+mn-cs"/>
      </a:defRPr>
    </a:lvl3pPr>
    <a:lvl4pPr marL="1167889" algn="l" defTabSz="778593" rtl="0" eaLnBrk="1" latinLnBrk="0" hangingPunct="1">
      <a:defRPr sz="1000" kern="1200">
        <a:solidFill>
          <a:schemeClr val="tx1"/>
        </a:solidFill>
        <a:latin typeface="+mn-lt"/>
        <a:ea typeface="+mn-ea"/>
        <a:cs typeface="+mn-cs"/>
      </a:defRPr>
    </a:lvl4pPr>
    <a:lvl5pPr marL="1557185" algn="l" defTabSz="778593" rtl="0" eaLnBrk="1" latinLnBrk="0" hangingPunct="1">
      <a:defRPr sz="1000" kern="1200">
        <a:solidFill>
          <a:schemeClr val="tx1"/>
        </a:solidFill>
        <a:latin typeface="+mn-lt"/>
        <a:ea typeface="+mn-ea"/>
        <a:cs typeface="+mn-cs"/>
      </a:defRPr>
    </a:lvl5pPr>
    <a:lvl6pPr marL="1946483" algn="l" defTabSz="778593" rtl="0" eaLnBrk="1" latinLnBrk="0" hangingPunct="1">
      <a:defRPr sz="1000" kern="1200">
        <a:solidFill>
          <a:schemeClr val="tx1"/>
        </a:solidFill>
        <a:latin typeface="+mn-lt"/>
        <a:ea typeface="+mn-ea"/>
        <a:cs typeface="+mn-cs"/>
      </a:defRPr>
    </a:lvl6pPr>
    <a:lvl7pPr marL="2335780" algn="l" defTabSz="778593" rtl="0" eaLnBrk="1" latinLnBrk="0" hangingPunct="1">
      <a:defRPr sz="1000" kern="1200">
        <a:solidFill>
          <a:schemeClr val="tx1"/>
        </a:solidFill>
        <a:latin typeface="+mn-lt"/>
        <a:ea typeface="+mn-ea"/>
        <a:cs typeface="+mn-cs"/>
      </a:defRPr>
    </a:lvl7pPr>
    <a:lvl8pPr marL="2725074" algn="l" defTabSz="778593" rtl="0" eaLnBrk="1" latinLnBrk="0" hangingPunct="1">
      <a:defRPr sz="1000" kern="1200">
        <a:solidFill>
          <a:schemeClr val="tx1"/>
        </a:solidFill>
        <a:latin typeface="+mn-lt"/>
        <a:ea typeface="+mn-ea"/>
        <a:cs typeface="+mn-cs"/>
      </a:defRPr>
    </a:lvl8pPr>
    <a:lvl9pPr marL="3114369" algn="l" defTabSz="77859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6125" y="515938"/>
            <a:ext cx="3446463" cy="2584450"/>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1</a:t>
            </a:fld>
            <a:endParaRPr lang="fr-FR" dirty="0"/>
          </a:p>
        </p:txBody>
      </p:sp>
    </p:spTree>
    <p:extLst>
      <p:ext uri="{BB962C8B-B14F-4D97-AF65-F5344CB8AC3E}">
        <p14:creationId xmlns:p14="http://schemas.microsoft.com/office/powerpoint/2010/main" val="1484084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10</a:t>
            </a:fld>
            <a:endParaRPr lang="fr-FR" dirty="0"/>
          </a:p>
        </p:txBody>
      </p:sp>
    </p:spTree>
    <p:extLst>
      <p:ext uri="{BB962C8B-B14F-4D97-AF65-F5344CB8AC3E}">
        <p14:creationId xmlns:p14="http://schemas.microsoft.com/office/powerpoint/2010/main" val="2911442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11</a:t>
            </a:fld>
            <a:endParaRPr lang="fr-FR" dirty="0"/>
          </a:p>
        </p:txBody>
      </p:sp>
    </p:spTree>
    <p:extLst>
      <p:ext uri="{BB962C8B-B14F-4D97-AF65-F5344CB8AC3E}">
        <p14:creationId xmlns:p14="http://schemas.microsoft.com/office/powerpoint/2010/main" val="3908113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12</a:t>
            </a:fld>
            <a:endParaRPr lang="fr-FR" dirty="0"/>
          </a:p>
        </p:txBody>
      </p:sp>
    </p:spTree>
    <p:extLst>
      <p:ext uri="{BB962C8B-B14F-4D97-AF65-F5344CB8AC3E}">
        <p14:creationId xmlns:p14="http://schemas.microsoft.com/office/powerpoint/2010/main" val="2261568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13</a:t>
            </a:fld>
            <a:endParaRPr lang="fr-FR" dirty="0"/>
          </a:p>
        </p:txBody>
      </p:sp>
    </p:spTree>
    <p:extLst>
      <p:ext uri="{BB962C8B-B14F-4D97-AF65-F5344CB8AC3E}">
        <p14:creationId xmlns:p14="http://schemas.microsoft.com/office/powerpoint/2010/main" val="4240625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s-ES" dirty="0"/>
              <a:t>Hacer una pregunta cuando la respuesta sea obvia: ¡podría no ser tan evidente como usted piensa! Pero puede siempre introducir la pregunta con una frase de reconocimiento: “Veo que usted está en silla de ruedas, pero ¿tiene usted alguna dificultad para caminar o subir escalones?”.</a:t>
            </a:r>
          </a:p>
          <a:p>
            <a:r>
              <a:rPr lang="es-ES" dirty="0"/>
              <a:t>Adaptar las preguntas al contexto: prácticamente no lo hace. Va a modificar ciertas preguntas en función de la disponibilidad de los dispositivos de ayuda (1 y 2) o sobre métodos de construcción habitual (subir una colina o una escalera en vez de escalones).</a:t>
            </a:r>
          </a:p>
          <a:p>
            <a:r>
              <a:rPr lang="es-ES" dirty="0"/>
              <a:t>Captar las interacciones: a no hacer cuando utiliza las preguntas del WG. Son importantes pero no son la función de las preguntas del WG. Recuerde que las preguntas del WG no están pensadas para ser utilizadas de forma aislada y que deben combinarse con otras herramientas de recogida de datos para formar una imagen completa de las necesidades y de las capacidades.</a:t>
            </a:r>
          </a:p>
          <a:p>
            <a:r>
              <a:rPr lang="es-ES" dirty="0"/>
              <a:t>Interactuar con las personas con discapacidad: ¡De la misma manera que interactúa con otras personas! Preséntese y explique por qué está allí, utilice el contacto visual (si es culturalmente apropiado). Cuando hable con los usuarios de silla de ruedas, póngase al mismo nivel sentándose en una silla.</a:t>
            </a:r>
          </a:p>
          <a:p>
            <a:r>
              <a:rPr lang="es-ES" dirty="0"/>
              <a:t>Utilizar las preguntas con niños: Consulte la guía sobre el MFN acerca del trabajo con los padres y los tutores.</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14</a:t>
            </a:fld>
            <a:endParaRPr lang="fr-FR" dirty="0"/>
          </a:p>
        </p:txBody>
      </p:sp>
    </p:spTree>
    <p:extLst>
      <p:ext uri="{BB962C8B-B14F-4D97-AF65-F5344CB8AC3E}">
        <p14:creationId xmlns:p14="http://schemas.microsoft.com/office/powerpoint/2010/main" val="3287541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a:p>
          <a:p>
            <a:pPr defTabSz="786980">
              <a:defRPr/>
            </a:pPr>
            <a:r>
              <a:rPr lang="es-ES" dirty="0"/>
              <a:t>Esto tendría que estar en la sesión anterior para explicar la finalidad de la versión corta reforzada de las preguntas del WG.</a:t>
            </a:r>
          </a:p>
          <a:p>
            <a:pPr defTabSz="786980">
              <a:defRPr/>
            </a:pPr>
            <a:endParaRPr lang="es-ES" dirty="0"/>
          </a:p>
          <a:p>
            <a:pPr defTabSz="786980">
              <a:defRPr/>
            </a:pPr>
            <a:r>
              <a:rPr lang="es-ES" dirty="0"/>
              <a:t>El Grupo de Washington identifica a la mayoría de las personas con discapacidad - </a:t>
            </a:r>
            <a:r>
              <a:rPr lang="es-ES" b="1" dirty="0"/>
              <a:t>pero no a todas</a:t>
            </a:r>
            <a:r>
              <a:rPr lang="es-ES" dirty="0"/>
              <a:t>: esto se debe a que la herramienta está pensada para ser utilizada en combinación con otros métodos de recogida de datos y no debe ser la única fuente de datos sobre discapacidad. Tener una mejor idea del número de personas con discapacidad en la comunidad nos ayudará a diseñar una mejor programación y nos ayudará a planificar la recogida de nuevos datos que intenten llenar estas lagunas. Los datos recogidos mediante las preguntas del WG siempre pueden ser representativos de las necesidades de las poblaciones y contribuir así a una programación más inclusiva.</a:t>
            </a:r>
            <a:endParaRPr lang="en-GB" dirty="0"/>
          </a:p>
          <a:p>
            <a:pPr defTabSz="786980">
              <a:defRPr/>
            </a:pPr>
            <a:endParaRPr lang="en-GB" dirty="0"/>
          </a:p>
          <a:p>
            <a:pPr defTabSz="786980">
              <a:defRPr/>
            </a:pPr>
            <a:endParaRPr lang="en-GB" dirty="0"/>
          </a:p>
          <a:p>
            <a:endParaRPr lang="fr-FR" baseline="0" dirty="0"/>
          </a:p>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15</a:t>
            </a:fld>
            <a:endParaRPr lang="fr-FR" dirty="0"/>
          </a:p>
        </p:txBody>
      </p:sp>
    </p:spTree>
    <p:extLst>
      <p:ext uri="{BB962C8B-B14F-4D97-AF65-F5344CB8AC3E}">
        <p14:creationId xmlns:p14="http://schemas.microsoft.com/office/powerpoint/2010/main" val="2773736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16</a:t>
            </a:fld>
            <a:endParaRPr lang="fr-FR" dirty="0"/>
          </a:p>
        </p:txBody>
      </p:sp>
    </p:spTree>
    <p:extLst>
      <p:ext uri="{BB962C8B-B14F-4D97-AF65-F5344CB8AC3E}">
        <p14:creationId xmlns:p14="http://schemas.microsoft.com/office/powerpoint/2010/main" val="21874333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17</a:t>
            </a:fld>
            <a:endParaRPr lang="fr-FR" dirty="0"/>
          </a:p>
        </p:txBody>
      </p:sp>
    </p:spTree>
    <p:extLst>
      <p:ext uri="{BB962C8B-B14F-4D97-AF65-F5344CB8AC3E}">
        <p14:creationId xmlns:p14="http://schemas.microsoft.com/office/powerpoint/2010/main" val="29773287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18</a:t>
            </a:fld>
            <a:endParaRPr lang="fr-FR" dirty="0"/>
          </a:p>
        </p:txBody>
      </p:sp>
    </p:spTree>
    <p:extLst>
      <p:ext uri="{BB962C8B-B14F-4D97-AF65-F5344CB8AC3E}">
        <p14:creationId xmlns:p14="http://schemas.microsoft.com/office/powerpoint/2010/main" val="27018830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19</a:t>
            </a:fld>
            <a:endParaRPr lang="fr-FR" dirty="0"/>
          </a:p>
        </p:txBody>
      </p:sp>
    </p:spTree>
    <p:extLst>
      <p:ext uri="{BB962C8B-B14F-4D97-AF65-F5344CB8AC3E}">
        <p14:creationId xmlns:p14="http://schemas.microsoft.com/office/powerpoint/2010/main" val="3690684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86125" y="515938"/>
            <a:ext cx="3446463" cy="2584450"/>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2</a:t>
            </a:fld>
            <a:endParaRPr lang="fr-FR" dirty="0"/>
          </a:p>
        </p:txBody>
      </p:sp>
    </p:spTree>
    <p:extLst>
      <p:ext uri="{BB962C8B-B14F-4D97-AF65-F5344CB8AC3E}">
        <p14:creationId xmlns:p14="http://schemas.microsoft.com/office/powerpoint/2010/main" val="3522684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Lista para: Ejercicio de registro </a:t>
            </a:r>
          </a:p>
          <a:p>
            <a:r>
              <a:rPr lang="en-GB" baseline="0" dirty="0"/>
              <a:t> </a:t>
            </a:r>
            <a:endParaRPr lang="en-GB" dirty="0"/>
          </a:p>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3</a:t>
            </a:fld>
            <a:endParaRPr lang="fr-FR" dirty="0"/>
          </a:p>
        </p:txBody>
      </p:sp>
    </p:spTree>
    <p:extLst>
      <p:ext uri="{BB962C8B-B14F-4D97-AF65-F5344CB8AC3E}">
        <p14:creationId xmlns:p14="http://schemas.microsoft.com/office/powerpoint/2010/main" val="392388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Lista para</a:t>
            </a:r>
            <a:r>
              <a:rPr lang="en-GB" baseline="0" dirty="0"/>
              <a:t>: Ejercicio de registro </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4</a:t>
            </a:fld>
            <a:endParaRPr lang="fr-FR" dirty="0"/>
          </a:p>
        </p:txBody>
      </p:sp>
    </p:spTree>
    <p:extLst>
      <p:ext uri="{BB962C8B-B14F-4D97-AF65-F5344CB8AC3E}">
        <p14:creationId xmlns:p14="http://schemas.microsoft.com/office/powerpoint/2010/main" val="96921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09171"/>
            <a:endParaRPr lang="en-US" dirty="0"/>
          </a:p>
          <a:p>
            <a:pPr marL="755765" indent="-346594">
              <a:buFont typeface="Arial" panose="020B0604020202020204" pitchFamily="34" charset="0"/>
              <a:buChar char="•"/>
            </a:pPr>
            <a:r>
              <a:rPr lang="es-ES" b="1" dirty="0"/>
              <a:t>La metodología utilizada para recoger los datos</a:t>
            </a:r>
            <a:r>
              <a:rPr lang="es-ES" dirty="0"/>
              <a:t>: se utilizaron cuestionarios diferentes para recoger los datos, lo que permitió identificar a diferentes grupos de personas cada vez.</a:t>
            </a:r>
          </a:p>
          <a:p>
            <a:pPr marL="755765" indent="-346594">
              <a:buFont typeface="Arial" panose="020B0604020202020204" pitchFamily="34" charset="0"/>
              <a:buChar char="•"/>
            </a:pPr>
            <a:r>
              <a:rPr lang="es-ES" b="1" dirty="0"/>
              <a:t>El uso de la palabra discapacidad en el marco de la recogida de datos</a:t>
            </a:r>
            <a:r>
              <a:rPr lang="es-ES" dirty="0"/>
              <a:t>: generalmente, si se usa la palabra discapacidad en un cuestionario se identifica a un bajo número de personas con discapacidad.</a:t>
            </a:r>
          </a:p>
          <a:p>
            <a:pPr marL="755765" indent="-346594">
              <a:buFont typeface="Arial" panose="020B0604020202020204" pitchFamily="34" charset="0"/>
              <a:buChar char="•"/>
            </a:pPr>
            <a:r>
              <a:rPr lang="es-ES" b="1" dirty="0"/>
              <a:t>La recogida de datos sobre personas con deficiencias</a:t>
            </a:r>
            <a:r>
              <a:rPr lang="es-ES" dirty="0"/>
              <a:t>: dado que actualmente no existe una forma estandarizada de recoger este tipo de datos, las fuentes de datos son difíciles de comparar.</a:t>
            </a:r>
          </a:p>
          <a:p>
            <a:pPr marL="755765" indent="-346594">
              <a:buFont typeface="Arial" panose="020B0604020202020204" pitchFamily="34" charset="0"/>
              <a:buChar char="•"/>
            </a:pPr>
            <a:r>
              <a:rPr lang="es-ES" b="1" dirty="0"/>
              <a:t>La recogida de datos para identificar a las personas con discapacidad</a:t>
            </a:r>
            <a:r>
              <a:rPr lang="es-ES" dirty="0"/>
              <a:t>: cuando se recogen datos que identifican a las personas con discapacidad mediante preguntas acerca de las dificultades para realizar las actividades básicas, se suele identificar a un mayor número de personas con discapacidad.</a:t>
            </a:r>
            <a:r>
              <a:rPr lang="en-US" dirty="0"/>
              <a:t> </a:t>
            </a:r>
          </a:p>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5</a:t>
            </a:fld>
            <a:endParaRPr lang="fr-FR" dirty="0"/>
          </a:p>
        </p:txBody>
      </p:sp>
    </p:spTree>
    <p:extLst>
      <p:ext uri="{BB962C8B-B14F-4D97-AF65-F5344CB8AC3E}">
        <p14:creationId xmlns:p14="http://schemas.microsoft.com/office/powerpoint/2010/main" val="1961014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6</a:t>
            </a:fld>
            <a:endParaRPr lang="fr-FR" dirty="0"/>
          </a:p>
        </p:txBody>
      </p:sp>
    </p:spTree>
    <p:extLst>
      <p:ext uri="{BB962C8B-B14F-4D97-AF65-F5344CB8AC3E}">
        <p14:creationId xmlns:p14="http://schemas.microsoft.com/office/powerpoint/2010/main" val="2232155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7</a:t>
            </a:fld>
            <a:endParaRPr lang="fr-FR" dirty="0"/>
          </a:p>
        </p:txBody>
      </p:sp>
    </p:spTree>
    <p:extLst>
      <p:ext uri="{BB962C8B-B14F-4D97-AF65-F5344CB8AC3E}">
        <p14:creationId xmlns:p14="http://schemas.microsoft.com/office/powerpoint/2010/main" val="857933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8</a:t>
            </a:fld>
            <a:endParaRPr lang="fr-FR" dirty="0"/>
          </a:p>
        </p:txBody>
      </p:sp>
    </p:spTree>
    <p:extLst>
      <p:ext uri="{BB962C8B-B14F-4D97-AF65-F5344CB8AC3E}">
        <p14:creationId xmlns:p14="http://schemas.microsoft.com/office/powerpoint/2010/main" val="911046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fecha 3"/>
          <p:cNvSpPr>
            <a:spLocks noGrp="1"/>
          </p:cNvSpPr>
          <p:nvPr>
            <p:ph type="dt" idx="1"/>
          </p:nvPr>
        </p:nvSpPr>
        <p:spPr/>
        <p:txBody>
          <a:bodyPr/>
          <a:lstStyle/>
          <a:p>
            <a:r>
              <a:rPr lang="fr-FR"/>
              <a:t>11/10/2017</a:t>
            </a:r>
            <a:endParaRPr lang="fr-FR" dirty="0"/>
          </a:p>
        </p:txBody>
      </p:sp>
      <p:sp>
        <p:nvSpPr>
          <p:cNvPr id="5" name="Marcador de número de diapositiva 4"/>
          <p:cNvSpPr>
            <a:spLocks noGrp="1"/>
          </p:cNvSpPr>
          <p:nvPr>
            <p:ph type="sldNum" sz="quarter" idx="5"/>
          </p:nvPr>
        </p:nvSpPr>
        <p:spPr/>
        <p:txBody>
          <a:bodyPr/>
          <a:lstStyle/>
          <a:p>
            <a:fld id="{4CBAD79C-50AF-4863-A14D-D66C5EDC72C1}" type="slidenum">
              <a:rPr lang="fr-FR" smtClean="0"/>
              <a:t>9</a:t>
            </a:fld>
            <a:endParaRPr lang="fr-FR" dirty="0"/>
          </a:p>
        </p:txBody>
      </p:sp>
    </p:spTree>
    <p:extLst>
      <p:ext uri="{BB962C8B-B14F-4D97-AF65-F5344CB8AC3E}">
        <p14:creationId xmlns:p14="http://schemas.microsoft.com/office/powerpoint/2010/main" val="21299318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I_Couverture-1">
    <p:spTree>
      <p:nvGrpSpPr>
        <p:cNvPr id="1" name=""/>
        <p:cNvGrpSpPr/>
        <p:nvPr/>
      </p:nvGrpSpPr>
      <p:grpSpPr>
        <a:xfrm>
          <a:off x="0" y="0"/>
          <a:ext cx="0" cy="0"/>
          <a:chOff x="0" y="0"/>
          <a:chExt cx="0" cy="0"/>
        </a:xfrm>
      </p:grpSpPr>
      <p:sp>
        <p:nvSpPr>
          <p:cNvPr id="2" name="Rectangle 1"/>
          <p:cNvSpPr/>
          <p:nvPr userDrawn="1"/>
        </p:nvSpPr>
        <p:spPr>
          <a:xfrm>
            <a:off x="6457720" y="163468"/>
            <a:ext cx="2578434" cy="6571883"/>
          </a:xfrm>
          <a:prstGeom prst="rect">
            <a:avLst/>
          </a:prstGeom>
          <a:solidFill>
            <a:srgbClr val="0077C8"/>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3" name="Espace réservé pour une image  2"/>
          <p:cNvSpPr>
            <a:spLocks noGrp="1"/>
          </p:cNvSpPr>
          <p:nvPr>
            <p:ph type="pic" sz="quarter" idx="10"/>
          </p:nvPr>
        </p:nvSpPr>
        <p:spPr>
          <a:xfrm>
            <a:off x="146331" y="163468"/>
            <a:ext cx="6311390" cy="6571883"/>
          </a:xfrm>
          <a:prstGeom prst="rect">
            <a:avLst/>
          </a:prstGeom>
        </p:spPr>
        <p:txBody>
          <a:bodyPr/>
          <a:lstStyle/>
          <a:p>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76349" y="571661"/>
            <a:ext cx="1759512" cy="2351460"/>
          </a:xfrm>
          <a:prstGeom prst="rect">
            <a:avLst/>
          </a:prstGeom>
          <a:noFill/>
          <a:extLst>
            <a:ext uri="{909E8E84-426E-40DD-AFC4-6F175D3DCCD1}">
              <a14:hiddenFill xmlns:a14="http://schemas.microsoft.com/office/drawing/2010/main">
                <a:solidFill>
                  <a:srgbClr val="FFFFFF"/>
                </a:solidFill>
              </a14:hiddenFill>
            </a:ext>
          </a:extLst>
        </p:spPr>
      </p:pic>
      <p:sp>
        <p:nvSpPr>
          <p:cNvPr id="33" name="Espace réservé du texte 32"/>
          <p:cNvSpPr>
            <a:spLocks noGrp="1"/>
          </p:cNvSpPr>
          <p:nvPr>
            <p:ph type="body" sz="quarter" idx="12" hasCustomPrompt="1"/>
          </p:nvPr>
        </p:nvSpPr>
        <p:spPr>
          <a:xfrm>
            <a:off x="6785281" y="6123063"/>
            <a:ext cx="1741649" cy="408917"/>
          </a:xfrm>
          <a:prstGeom prst="rect">
            <a:avLst/>
          </a:prstGeom>
        </p:spPr>
        <p:txBody>
          <a:bodyPr/>
          <a:lstStyle>
            <a:lvl1pPr algn="ctr">
              <a:defRPr sz="1400" b="1">
                <a:solidFill>
                  <a:schemeClr val="bg1"/>
                </a:solidFill>
              </a:defRPr>
            </a:lvl1pPr>
          </a:lstStyle>
          <a:p>
            <a:pPr lvl="0"/>
            <a:r>
              <a:rPr lang="fr-FR" dirty="0"/>
              <a:t>date</a:t>
            </a:r>
          </a:p>
        </p:txBody>
      </p:sp>
      <p:pic>
        <p:nvPicPr>
          <p:cNvPr id="25" name="Imag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7237" y="5793864"/>
            <a:ext cx="493697" cy="823952"/>
          </a:xfrm>
          <a:prstGeom prst="rect">
            <a:avLst/>
          </a:prstGeom>
          <a:effectLst>
            <a:reflection endPos="0" dir="5400000" sy="-100000" algn="bl" rotWithShape="0"/>
          </a:effectLst>
        </p:spPr>
      </p:pic>
      <p:sp>
        <p:nvSpPr>
          <p:cNvPr id="26" name="Espace réservé du texte 11"/>
          <p:cNvSpPr>
            <a:spLocks noGrp="1"/>
          </p:cNvSpPr>
          <p:nvPr>
            <p:ph type="body" sz="quarter" idx="11" hasCustomPrompt="1"/>
          </p:nvPr>
        </p:nvSpPr>
        <p:spPr>
          <a:xfrm>
            <a:off x="6650142" y="3143266"/>
            <a:ext cx="2232077" cy="775563"/>
          </a:xfrm>
          <a:prstGeom prst="rect">
            <a:avLst/>
          </a:prstGeom>
        </p:spPr>
        <p:txBody>
          <a:bodyPr>
            <a:normAutofit/>
          </a:bodyPr>
          <a:lstStyle>
            <a:lvl1pPr algn="l">
              <a:defRPr sz="2500" b="1">
                <a:solidFill>
                  <a:schemeClr val="bg1"/>
                </a:solidFill>
              </a:defRPr>
            </a:lvl1pPr>
            <a:lvl2pPr>
              <a:defRPr sz="1600"/>
            </a:lvl2pPr>
            <a:lvl3pPr marL="295641" marR="0" indent="0" algn="l" defTabSz="778593" rtl="0" eaLnBrk="1" fontAlgn="auto" latinLnBrk="0" hangingPunct="1">
              <a:lnSpc>
                <a:spcPct val="100000"/>
              </a:lnSpc>
              <a:spcBef>
                <a:spcPct val="20000"/>
              </a:spcBef>
              <a:spcAft>
                <a:spcPts val="0"/>
              </a:spcAft>
              <a:buClrTx/>
              <a:buSzTx/>
              <a:buFont typeface="Arial" panose="020B0604020202020204" pitchFamily="34" charset="0"/>
              <a:buNone/>
              <a:tabLst/>
              <a:defRPr sz="1900">
                <a:solidFill>
                  <a:schemeClr val="bg1"/>
                </a:solidFill>
              </a:defRPr>
            </a:lvl3pPr>
            <a:lvl4pPr marL="696869" indent="-193782">
              <a:defRPr sz="1600">
                <a:solidFill>
                  <a:schemeClr val="bg1"/>
                </a:solidFill>
              </a:defRPr>
            </a:lvl4pPr>
            <a:lvl5pPr marL="919221" indent="-193782">
              <a:defRPr sz="1600">
                <a:solidFill>
                  <a:schemeClr val="bg1"/>
                </a:solidFill>
              </a:defRPr>
            </a:lvl5pPr>
          </a:lstStyle>
          <a:p>
            <a:pPr lvl="0"/>
            <a:r>
              <a:rPr lang="fr-FR" dirty="0"/>
              <a:t>Titre</a:t>
            </a:r>
          </a:p>
        </p:txBody>
      </p:sp>
      <p:sp>
        <p:nvSpPr>
          <p:cNvPr id="5" name="Espace réservé du texte 4"/>
          <p:cNvSpPr>
            <a:spLocks noGrp="1"/>
          </p:cNvSpPr>
          <p:nvPr>
            <p:ph type="body" sz="quarter" idx="13"/>
          </p:nvPr>
        </p:nvSpPr>
        <p:spPr>
          <a:xfrm>
            <a:off x="6688625" y="4326747"/>
            <a:ext cx="2193382" cy="138801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Modifiez les styles du texte du masque</a:t>
            </a:r>
          </a:p>
        </p:txBody>
      </p:sp>
    </p:spTree>
    <p:extLst>
      <p:ext uri="{BB962C8B-B14F-4D97-AF65-F5344CB8AC3E}">
        <p14:creationId xmlns:p14="http://schemas.microsoft.com/office/powerpoint/2010/main" val="406663740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1"/>
            <a:ext cx="2133600" cy="365125"/>
          </a:xfrm>
          <a:prstGeom prst="rect">
            <a:avLst/>
          </a:prstGeom>
        </p:spPr>
        <p:txBody>
          <a:bodyPr/>
          <a:lstStyle/>
          <a:p>
            <a:fld id="{D936A1A8-1F55-4E70-8155-580F8AA9A3EF}" type="datetimeFigureOut">
              <a:rPr lang="de-DE" smtClean="0"/>
              <a:t>26.06.2019</a:t>
            </a:fld>
            <a:endParaRPr lang="de-DE" dirty="0"/>
          </a:p>
        </p:txBody>
      </p:sp>
      <p:sp>
        <p:nvSpPr>
          <p:cNvPr id="3" name="Fußzeilenplatzhalter 2"/>
          <p:cNvSpPr>
            <a:spLocks noGrp="1"/>
          </p:cNvSpPr>
          <p:nvPr>
            <p:ph type="ftr" sz="quarter" idx="11"/>
          </p:nvPr>
        </p:nvSpPr>
        <p:spPr>
          <a:xfrm>
            <a:off x="3124200" y="6356351"/>
            <a:ext cx="28956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6553200" y="6356351"/>
            <a:ext cx="2133600" cy="365125"/>
          </a:xfrm>
          <a:prstGeom prst="rect">
            <a:avLst/>
          </a:prstGeom>
        </p:spPr>
        <p:txBody>
          <a:bodyPr/>
          <a:lstStyle/>
          <a:p>
            <a:fld id="{F5F37C35-D68F-4948-8E93-C1FFD57663E3}" type="slidenum">
              <a:rPr lang="de-DE" smtClean="0"/>
              <a:t>‹Nº›</a:t>
            </a:fld>
            <a:endParaRPr lang="de-DE" dirty="0"/>
          </a:p>
        </p:txBody>
      </p:sp>
    </p:spTree>
    <p:extLst>
      <p:ext uri="{BB962C8B-B14F-4D97-AF65-F5344CB8AC3E}">
        <p14:creationId xmlns:p14="http://schemas.microsoft.com/office/powerpoint/2010/main" val="109505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Instit_chapitre-1">
    <p:spTree>
      <p:nvGrpSpPr>
        <p:cNvPr id="1" name=""/>
        <p:cNvGrpSpPr/>
        <p:nvPr/>
      </p:nvGrpSpPr>
      <p:grpSpPr>
        <a:xfrm>
          <a:off x="0" y="0"/>
          <a:ext cx="0" cy="0"/>
          <a:chOff x="0" y="0"/>
          <a:chExt cx="0" cy="0"/>
        </a:xfrm>
      </p:grpSpPr>
      <p:sp>
        <p:nvSpPr>
          <p:cNvPr id="10" name="Rectangle 9"/>
          <p:cNvSpPr/>
          <p:nvPr userDrawn="1"/>
        </p:nvSpPr>
        <p:spPr>
          <a:xfrm>
            <a:off x="2" y="0"/>
            <a:ext cx="2262923" cy="6858000"/>
          </a:xfrm>
          <a:prstGeom prst="rect">
            <a:avLst/>
          </a:prstGeom>
          <a:solidFill>
            <a:srgbClr val="5BC2E7"/>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2" name="Titre 1"/>
          <p:cNvSpPr>
            <a:spLocks noGrp="1"/>
          </p:cNvSpPr>
          <p:nvPr>
            <p:ph type="ctrTitle" hasCustomPrompt="1"/>
          </p:nvPr>
        </p:nvSpPr>
        <p:spPr>
          <a:xfrm>
            <a:off x="3552346" y="1918693"/>
            <a:ext cx="4348281" cy="1470087"/>
          </a:xfrm>
        </p:spPr>
        <p:txBody>
          <a:bodyPr>
            <a:noAutofit/>
          </a:bodyPr>
          <a:lstStyle>
            <a:lvl1pPr algn="ctr">
              <a:defRPr sz="11700" b="0">
                <a:solidFill>
                  <a:srgbClr val="0077C8"/>
                </a:solidFill>
              </a:defRPr>
            </a:lvl1pPr>
          </a:lstStyle>
          <a:p>
            <a:r>
              <a:rPr lang="fr-FR" dirty="0"/>
              <a:t>N°</a:t>
            </a:r>
          </a:p>
        </p:txBody>
      </p:sp>
      <p:sp>
        <p:nvSpPr>
          <p:cNvPr id="3" name="Sous-titre 2"/>
          <p:cNvSpPr>
            <a:spLocks noGrp="1"/>
          </p:cNvSpPr>
          <p:nvPr>
            <p:ph type="subTitle" idx="1" hasCustomPrompt="1"/>
          </p:nvPr>
        </p:nvSpPr>
        <p:spPr>
          <a:xfrm>
            <a:off x="2801732" y="3886152"/>
            <a:ext cx="5849502" cy="1752296"/>
          </a:xfrm>
        </p:spPr>
        <p:txBody>
          <a:bodyPr>
            <a:normAutofit/>
          </a:bodyPr>
          <a:lstStyle>
            <a:lvl1pPr marL="0" indent="0" algn="ctr">
              <a:buNone/>
              <a:defRPr sz="3800">
                <a:solidFill>
                  <a:srgbClr val="0077C8"/>
                </a:solidFill>
              </a:defRPr>
            </a:lvl1pPr>
            <a:lvl2pPr marL="357752" indent="0" algn="ctr">
              <a:buNone/>
              <a:defRPr>
                <a:solidFill>
                  <a:schemeClr val="tx1">
                    <a:tint val="75000"/>
                  </a:schemeClr>
                </a:solidFill>
              </a:defRPr>
            </a:lvl2pPr>
            <a:lvl3pPr marL="715501" indent="0" algn="ctr">
              <a:buNone/>
              <a:defRPr>
                <a:solidFill>
                  <a:schemeClr val="tx1">
                    <a:tint val="75000"/>
                  </a:schemeClr>
                </a:solidFill>
              </a:defRPr>
            </a:lvl3pPr>
            <a:lvl4pPr marL="1073253" indent="0" algn="ctr">
              <a:buNone/>
              <a:defRPr>
                <a:solidFill>
                  <a:schemeClr val="tx1">
                    <a:tint val="75000"/>
                  </a:schemeClr>
                </a:solidFill>
              </a:defRPr>
            </a:lvl4pPr>
            <a:lvl5pPr marL="1431004" indent="0" algn="ctr">
              <a:buNone/>
              <a:defRPr>
                <a:solidFill>
                  <a:schemeClr val="tx1">
                    <a:tint val="75000"/>
                  </a:schemeClr>
                </a:solidFill>
              </a:defRPr>
            </a:lvl5pPr>
            <a:lvl6pPr marL="1788755" indent="0" algn="ctr">
              <a:buNone/>
              <a:defRPr>
                <a:solidFill>
                  <a:schemeClr val="tx1">
                    <a:tint val="75000"/>
                  </a:schemeClr>
                </a:solidFill>
              </a:defRPr>
            </a:lvl6pPr>
            <a:lvl7pPr marL="2146505" indent="0" algn="ctr">
              <a:buNone/>
              <a:defRPr>
                <a:solidFill>
                  <a:schemeClr val="tx1">
                    <a:tint val="75000"/>
                  </a:schemeClr>
                </a:solidFill>
              </a:defRPr>
            </a:lvl7pPr>
            <a:lvl8pPr marL="2504257" indent="0" algn="ctr">
              <a:buNone/>
              <a:defRPr>
                <a:solidFill>
                  <a:schemeClr val="tx1">
                    <a:tint val="75000"/>
                  </a:schemeClr>
                </a:solidFill>
              </a:defRPr>
            </a:lvl8pPr>
            <a:lvl9pPr marL="2862008" indent="0" algn="ctr">
              <a:buNone/>
              <a:defRPr>
                <a:solidFill>
                  <a:schemeClr val="tx1">
                    <a:tint val="75000"/>
                  </a:schemeClr>
                </a:solidFill>
              </a:defRPr>
            </a:lvl9pPr>
          </a:lstStyle>
          <a:p>
            <a:r>
              <a:rPr lang="fr-FR" dirty="0"/>
              <a:t>Titre</a:t>
            </a:r>
          </a:p>
        </p:txBody>
      </p:sp>
      <p:sp>
        <p:nvSpPr>
          <p:cNvPr id="12" name="Espace réservé du numéro de diapositive 3"/>
          <p:cNvSpPr>
            <a:spLocks noGrp="1"/>
          </p:cNvSpPr>
          <p:nvPr>
            <p:ph type="sldNum" sz="quarter" idx="4"/>
          </p:nvPr>
        </p:nvSpPr>
        <p:spPr>
          <a:xfrm>
            <a:off x="492766" y="6166976"/>
            <a:ext cx="2133962" cy="364281"/>
          </a:xfrm>
          <a:prstGeom prst="rect">
            <a:avLst/>
          </a:prstGeom>
        </p:spPr>
        <p:txBody>
          <a:bodyPr lIns="71550" tIns="35775" rIns="71550" bIns="35775"/>
          <a:lstStyle>
            <a:lvl1pPr>
              <a:defRPr sz="900">
                <a:solidFill>
                  <a:srgbClr val="004F71"/>
                </a:solidFill>
              </a:defRPr>
            </a:lvl1pPr>
          </a:lstStyle>
          <a:p>
            <a:fld id="{90674DFE-F235-4FE6-B070-9AAFFB84EECD}" type="slidenum">
              <a:rPr lang="fr-FR" smtClean="0"/>
              <a:pPr/>
              <a:t>‹Nº›</a:t>
            </a:fld>
            <a:endParaRPr lang="fr-FR" dirty="0"/>
          </a:p>
        </p:txBody>
      </p:sp>
      <p:cxnSp>
        <p:nvCxnSpPr>
          <p:cNvPr id="14" name="Connecteur droit 13"/>
          <p:cNvCxnSpPr/>
          <p:nvPr userDrawn="1"/>
        </p:nvCxnSpPr>
        <p:spPr>
          <a:xfrm flipH="1">
            <a:off x="5033771" y="3500242"/>
            <a:ext cx="1385426" cy="1"/>
          </a:xfrm>
          <a:prstGeom prst="line">
            <a:avLst/>
          </a:prstGeom>
          <a:ln w="12700">
            <a:solidFill>
              <a:srgbClr val="0077C8"/>
            </a:solidFill>
          </a:ln>
        </p:spPr>
        <p:style>
          <a:lnRef idx="1">
            <a:schemeClr val="accent1"/>
          </a:lnRef>
          <a:fillRef idx="0">
            <a:schemeClr val="accent1"/>
          </a:fillRef>
          <a:effectRef idx="0">
            <a:schemeClr val="accent1"/>
          </a:effectRef>
          <a:fontRef idx="minor">
            <a:schemeClr val="tx1"/>
          </a:fontRef>
        </p:style>
      </p:cxn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4587"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65060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HI-Instit_Contenu-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‹Nº›</a:t>
            </a:fld>
            <a:endParaRPr lang="fr-FR" dirty="0"/>
          </a:p>
        </p:txBody>
      </p:sp>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8" name="Imag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5003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HI-Instit_Contenu-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‹Nº›</a:t>
            </a:fld>
            <a:endParaRPr lang="fr-FR" dirty="0"/>
          </a:p>
        </p:txBody>
      </p:sp>
      <p:grpSp>
        <p:nvGrpSpPr>
          <p:cNvPr id="14" name="Groupe 13"/>
          <p:cNvGrpSpPr/>
          <p:nvPr userDrawn="1"/>
        </p:nvGrpSpPr>
        <p:grpSpPr>
          <a:xfrm>
            <a:off x="-10228" y="13983"/>
            <a:ext cx="9200320" cy="6862184"/>
            <a:chOff x="-11961" y="15416"/>
            <a:chExt cx="10759263" cy="7565876"/>
          </a:xfrm>
        </p:grpSpPr>
        <p:grpSp>
          <p:nvGrpSpPr>
            <p:cNvPr id="15" name="Groupe 14"/>
            <p:cNvGrpSpPr/>
            <p:nvPr userDrawn="1"/>
          </p:nvGrpSpPr>
          <p:grpSpPr>
            <a:xfrm>
              <a:off x="5343634" y="80662"/>
              <a:ext cx="5403668" cy="7500630"/>
              <a:chOff x="5343634" y="80662"/>
              <a:chExt cx="5403668" cy="7500630"/>
            </a:xfrm>
          </p:grpSpPr>
          <p:cxnSp>
            <p:nvCxnSpPr>
              <p:cNvPr id="29" name="Connecteur droit 28"/>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25" name="Groupe 24"/>
            <p:cNvGrpSpPr/>
            <p:nvPr userDrawn="1"/>
          </p:nvGrpSpPr>
          <p:grpSpPr>
            <a:xfrm>
              <a:off x="-11961" y="15416"/>
              <a:ext cx="5403666" cy="7500630"/>
              <a:chOff x="-11961" y="15416"/>
              <a:chExt cx="5403666" cy="7500630"/>
            </a:xfrm>
          </p:grpSpPr>
          <p:cxnSp>
            <p:nvCxnSpPr>
              <p:cNvPr id="26" name="Connecteur droit 25"/>
              <p:cNvCxnSpPr/>
              <p:nvPr userDrawn="1"/>
            </p:nvCxnSpPr>
            <p:spPr>
              <a:xfrm>
                <a:off x="-11961" y="80662"/>
                <a:ext cx="5403666"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11961" y="7516046"/>
                <a:ext cx="5358661"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81115" y="15416"/>
                <a:ext cx="0" cy="750063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grpSp>
      </p:gr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19017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HI-Instit_Contenu-3">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‹Nº›</a:t>
            </a:fld>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pic>
        <p:nvPicPr>
          <p:cNvPr id="25" name="Image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30951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I-Instit_Contenu-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41388" y="1061491"/>
            <a:ext cx="3809846" cy="928703"/>
          </a:xfrm>
        </p:spPr>
        <p:txBody>
          <a:bodyPr>
            <a:normAutofit/>
          </a:bodyPr>
          <a:lstStyle>
            <a:lvl1pPr>
              <a:defRPr sz="2800"/>
            </a:lvl1pPr>
          </a:lstStyle>
          <a:p>
            <a:r>
              <a:rPr lang="fr-FR" dirty="0"/>
              <a:t>Titre</a:t>
            </a:r>
          </a:p>
        </p:txBody>
      </p:sp>
      <p:sp>
        <p:nvSpPr>
          <p:cNvPr id="3" name="Espace réservé du numéro de diapositive 2"/>
          <p:cNvSpPr>
            <a:spLocks noGrp="1"/>
          </p:cNvSpPr>
          <p:nvPr>
            <p:ph type="sldNum" sz="quarter" idx="10"/>
          </p:nvPr>
        </p:nvSpPr>
        <p:spPr>
          <a:xfrm>
            <a:off x="492766" y="6166976"/>
            <a:ext cx="2133962" cy="364281"/>
          </a:xfrm>
          <a:prstGeom prst="rect">
            <a:avLst/>
          </a:prstGeom>
        </p:spPr>
        <p:txBody>
          <a:bodyPr lIns="71550" tIns="35775" rIns="71550" bIns="35775"/>
          <a:lstStyle/>
          <a:p>
            <a:fld id="{90674DFE-F235-4FE6-B070-9AAFFB84EECD}" type="slidenum">
              <a:rPr lang="fr-FR" smtClean="0"/>
              <a:pPr/>
              <a:t>‹Nº›</a:t>
            </a:fld>
            <a:endParaRPr lang="fr-FR" dirty="0"/>
          </a:p>
        </p:txBody>
      </p:sp>
      <p:sp>
        <p:nvSpPr>
          <p:cNvPr id="5" name="Espace réservé pour une image  9"/>
          <p:cNvSpPr>
            <a:spLocks noGrp="1"/>
          </p:cNvSpPr>
          <p:nvPr>
            <p:ph type="pic" sz="quarter" idx="11"/>
          </p:nvPr>
        </p:nvSpPr>
        <p:spPr>
          <a:xfrm>
            <a:off x="0" y="0"/>
            <a:ext cx="4572000" cy="6858000"/>
          </a:xfrm>
          <a:prstGeom prst="rect">
            <a:avLst/>
          </a:prstGeom>
        </p:spPr>
        <p:txBody>
          <a:bodyPr/>
          <a:lstStyle/>
          <a:p>
            <a:endParaRPr lang="fr-FR" dirty="0"/>
          </a:p>
        </p:txBody>
      </p:sp>
      <p:sp>
        <p:nvSpPr>
          <p:cNvPr id="7" name="Espace réservé du numéro de diapositive 6"/>
          <p:cNvSpPr txBox="1">
            <a:spLocks/>
          </p:cNvSpPr>
          <p:nvPr userDrawn="1"/>
        </p:nvSpPr>
        <p:spPr>
          <a:xfrm>
            <a:off x="4841391" y="6204702"/>
            <a:ext cx="500293" cy="244815"/>
          </a:xfrm>
          <a:prstGeom prst="rect">
            <a:avLst/>
          </a:prstGeom>
        </p:spPr>
        <p:txBody>
          <a:bodyPr lIns="71550" tIns="35775" rIns="71550" bIns="35775"/>
          <a:lstStyle>
            <a:defPPr>
              <a:defRPr lang="fr-FR"/>
            </a:defPPr>
            <a:lvl1pPr marL="0" algn="l" defTabSz="995029" rtl="0" eaLnBrk="1" latinLnBrk="0" hangingPunct="1">
              <a:defRPr sz="1200" kern="1200">
                <a:solidFill>
                  <a:srgbClr val="0077C8"/>
                </a:solidFill>
                <a:latin typeface="+mn-lt"/>
                <a:ea typeface="+mn-ea"/>
                <a:cs typeface="+mn-cs"/>
              </a:defRPr>
            </a:lvl1pPr>
            <a:lvl2pPr marL="497514" algn="l" defTabSz="995029" rtl="0" eaLnBrk="1" latinLnBrk="0" hangingPunct="1">
              <a:defRPr sz="2100" kern="1200">
                <a:solidFill>
                  <a:schemeClr val="tx1"/>
                </a:solidFill>
                <a:latin typeface="+mn-lt"/>
                <a:ea typeface="+mn-ea"/>
                <a:cs typeface="+mn-cs"/>
              </a:defRPr>
            </a:lvl2pPr>
            <a:lvl3pPr marL="995029" algn="l" defTabSz="995029" rtl="0" eaLnBrk="1" latinLnBrk="0" hangingPunct="1">
              <a:defRPr sz="2100" kern="1200">
                <a:solidFill>
                  <a:schemeClr val="tx1"/>
                </a:solidFill>
                <a:latin typeface="+mn-lt"/>
                <a:ea typeface="+mn-ea"/>
                <a:cs typeface="+mn-cs"/>
              </a:defRPr>
            </a:lvl3pPr>
            <a:lvl4pPr marL="1492543" algn="l" defTabSz="995029" rtl="0" eaLnBrk="1" latinLnBrk="0" hangingPunct="1">
              <a:defRPr sz="2100" kern="1200">
                <a:solidFill>
                  <a:schemeClr val="tx1"/>
                </a:solidFill>
                <a:latin typeface="+mn-lt"/>
                <a:ea typeface="+mn-ea"/>
                <a:cs typeface="+mn-cs"/>
              </a:defRPr>
            </a:lvl4pPr>
            <a:lvl5pPr marL="1990058" algn="l" defTabSz="995029" rtl="0" eaLnBrk="1" latinLnBrk="0" hangingPunct="1">
              <a:defRPr sz="2100" kern="1200">
                <a:solidFill>
                  <a:schemeClr val="tx1"/>
                </a:solidFill>
                <a:latin typeface="+mn-lt"/>
                <a:ea typeface="+mn-ea"/>
                <a:cs typeface="+mn-cs"/>
              </a:defRPr>
            </a:lvl5pPr>
            <a:lvl6pPr marL="2487574" algn="l" defTabSz="995029" rtl="0" eaLnBrk="1" latinLnBrk="0" hangingPunct="1">
              <a:defRPr sz="2100" kern="1200">
                <a:solidFill>
                  <a:schemeClr val="tx1"/>
                </a:solidFill>
                <a:latin typeface="+mn-lt"/>
                <a:ea typeface="+mn-ea"/>
                <a:cs typeface="+mn-cs"/>
              </a:defRPr>
            </a:lvl6pPr>
            <a:lvl7pPr marL="2985089" algn="l" defTabSz="995029" rtl="0" eaLnBrk="1" latinLnBrk="0" hangingPunct="1">
              <a:defRPr sz="2100" kern="1200">
                <a:solidFill>
                  <a:schemeClr val="tx1"/>
                </a:solidFill>
                <a:latin typeface="+mn-lt"/>
                <a:ea typeface="+mn-ea"/>
                <a:cs typeface="+mn-cs"/>
              </a:defRPr>
            </a:lvl7pPr>
            <a:lvl8pPr marL="3482602" algn="l" defTabSz="995029" rtl="0" eaLnBrk="1" latinLnBrk="0" hangingPunct="1">
              <a:defRPr sz="2100" kern="1200">
                <a:solidFill>
                  <a:schemeClr val="tx1"/>
                </a:solidFill>
                <a:latin typeface="+mn-lt"/>
                <a:ea typeface="+mn-ea"/>
                <a:cs typeface="+mn-cs"/>
              </a:defRPr>
            </a:lvl8pPr>
            <a:lvl9pPr marL="3980114" algn="l" defTabSz="995029" rtl="0" eaLnBrk="1" latinLnBrk="0" hangingPunct="1">
              <a:defRPr sz="2100" kern="1200">
                <a:solidFill>
                  <a:schemeClr val="tx1"/>
                </a:solidFill>
                <a:latin typeface="+mn-lt"/>
                <a:ea typeface="+mn-ea"/>
                <a:cs typeface="+mn-cs"/>
              </a:defRPr>
            </a:lvl9pPr>
          </a:lstStyle>
          <a:p>
            <a:fld id="{2CE3F619-B3DC-45F0-A72C-2F3B9D1652DC}" type="slidenum">
              <a:rPr lang="fr-FR" smtClean="0"/>
              <a:pPr/>
              <a:t>‹Nº›</a:t>
            </a:fld>
            <a:endParaRPr lang="fr-FR" dirty="0"/>
          </a:p>
        </p:txBody>
      </p:sp>
      <p:sp>
        <p:nvSpPr>
          <p:cNvPr id="10" name="Espace réservé du texte 9"/>
          <p:cNvSpPr>
            <a:spLocks noGrp="1"/>
          </p:cNvSpPr>
          <p:nvPr>
            <p:ph type="body" sz="quarter" idx="12"/>
          </p:nvPr>
        </p:nvSpPr>
        <p:spPr>
          <a:xfrm>
            <a:off x="4840782" y="2326797"/>
            <a:ext cx="3426285" cy="3362047"/>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42951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I-Instit_Photo-2">
    <p:spTree>
      <p:nvGrpSpPr>
        <p:cNvPr id="1" name=""/>
        <p:cNvGrpSpPr/>
        <p:nvPr/>
      </p:nvGrpSpPr>
      <p:grpSpPr>
        <a:xfrm>
          <a:off x="0" y="0"/>
          <a:ext cx="0" cy="0"/>
          <a:chOff x="0" y="0"/>
          <a:chExt cx="0" cy="0"/>
        </a:xfrm>
      </p:grpSpPr>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608" y="164143"/>
            <a:ext cx="8890151" cy="6571469"/>
          </a:xfrm>
        </p:spPr>
        <p:txBody>
          <a:bodyPr/>
          <a:lstStyle/>
          <a:p>
            <a:endParaRPr lang="fr-FR" dirty="0"/>
          </a:p>
        </p:txBody>
      </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68378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I-Instit_Photo-3">
    <p:spTree>
      <p:nvGrpSpPr>
        <p:cNvPr id="1" name=""/>
        <p:cNvGrpSpPr/>
        <p:nvPr/>
      </p:nvGrpSpPr>
      <p:grpSpPr>
        <a:xfrm>
          <a:off x="0" y="0"/>
          <a:ext cx="0" cy="0"/>
          <a:chOff x="0" y="0"/>
          <a:chExt cx="0" cy="0"/>
        </a:xfrm>
      </p:grpSpPr>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333" y="164143"/>
            <a:ext cx="8889823" cy="6571208"/>
          </a:xfrm>
        </p:spPr>
        <p:txBody>
          <a:bodyPr/>
          <a:lstStyle/>
          <a:p>
            <a:endParaRPr lang="fr-FR" dirty="0"/>
          </a:p>
        </p:txBody>
      </p:sp>
      <p:pic>
        <p:nvPicPr>
          <p:cNvPr id="14" name="Imag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37665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_Photo-4">
    <p:spTree>
      <p:nvGrpSpPr>
        <p:cNvPr id="1" name=""/>
        <p:cNvGrpSpPr/>
        <p:nvPr/>
      </p:nvGrpSpPr>
      <p:grpSpPr>
        <a:xfrm>
          <a:off x="0" y="0"/>
          <a:ext cx="0" cy="0"/>
          <a:chOff x="0" y="0"/>
          <a:chExt cx="0" cy="0"/>
        </a:xfrm>
      </p:grpSpPr>
      <p:sp>
        <p:nvSpPr>
          <p:cNvPr id="17" name="Espace réservé pour une image  2"/>
          <p:cNvSpPr>
            <a:spLocks noGrp="1"/>
          </p:cNvSpPr>
          <p:nvPr>
            <p:ph type="pic" sz="quarter" idx="10"/>
          </p:nvPr>
        </p:nvSpPr>
        <p:spPr>
          <a:xfrm>
            <a:off x="2" y="0"/>
            <a:ext cx="9143999" cy="6858000"/>
          </a:xfrm>
          <a:prstGeom prst="rect">
            <a:avLst/>
          </a:prstGeom>
        </p:spPr>
        <p:txBody>
          <a:bodyPr/>
          <a:lstStyle/>
          <a:p>
            <a:endParaRPr lang="fr-FR" dirty="0"/>
          </a:p>
        </p:txBody>
      </p:sp>
      <p:sp>
        <p:nvSpPr>
          <p:cNvPr id="20" name="Espace réservé du numéro de diapositive 6"/>
          <p:cNvSpPr>
            <a:spLocks noGrp="1"/>
          </p:cNvSpPr>
          <p:nvPr>
            <p:ph type="sldNum" sz="quarter" idx="4"/>
          </p:nvPr>
        </p:nvSpPr>
        <p:spPr>
          <a:xfrm>
            <a:off x="492689" y="6204702"/>
            <a:ext cx="1154523" cy="244815"/>
          </a:xfrm>
          <a:prstGeom prst="rect">
            <a:avLst/>
          </a:prstGeom>
        </p:spPr>
        <p:txBody>
          <a:bodyPr lIns="71550" tIns="35775" rIns="71550" bIns="35775"/>
          <a:lstStyle>
            <a:lvl1pPr>
              <a:defRPr sz="900"/>
            </a:lvl1pPr>
          </a:lstStyle>
          <a:p>
            <a:fld id="{2CE3F619-B3DC-45F0-A72C-2F3B9D1652DC}" type="slidenum">
              <a:rPr lang="fr-FR" smtClean="0"/>
              <a:pPr/>
              <a:t>‹Nº›</a:t>
            </a:fld>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05579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7C8">
            <a:alpha val="0"/>
          </a:srgbClr>
        </a:solidFill>
        <a:effectLst/>
      </p:bgPr>
    </p:bg>
    <p:spTree>
      <p:nvGrpSpPr>
        <p:cNvPr id="1" name=""/>
        <p:cNvGrpSpPr/>
        <p:nvPr/>
      </p:nvGrpSpPr>
      <p:grpSpPr>
        <a:xfrm>
          <a:off x="0" y="0"/>
          <a:ext cx="0" cy="0"/>
          <a:chOff x="0" y="0"/>
          <a:chExt cx="0" cy="0"/>
        </a:xfrm>
      </p:grpSpPr>
      <p:sp>
        <p:nvSpPr>
          <p:cNvPr id="3" name="Espace réservé du titre 1"/>
          <p:cNvSpPr>
            <a:spLocks noGrp="1"/>
          </p:cNvSpPr>
          <p:nvPr>
            <p:ph type="title"/>
          </p:nvPr>
        </p:nvSpPr>
        <p:spPr>
          <a:xfrm>
            <a:off x="480064" y="489550"/>
            <a:ext cx="8171173" cy="1102589"/>
          </a:xfrm>
          <a:prstGeom prst="rect">
            <a:avLst/>
          </a:prstGeom>
        </p:spPr>
        <p:txBody>
          <a:bodyPr vert="horz" lIns="71550" tIns="35775" rIns="71550" bIns="35775" rtlCol="0" anchor="ctr">
            <a:normAutofit/>
          </a:bodyPr>
          <a:lstStyle/>
          <a:p>
            <a:r>
              <a:rPr lang="fr-FR" dirty="0"/>
              <a:t>Modifiez le style du titre</a:t>
            </a:r>
          </a:p>
        </p:txBody>
      </p:sp>
      <p:sp>
        <p:nvSpPr>
          <p:cNvPr id="4" name="Espace réservé du texte 2"/>
          <p:cNvSpPr>
            <a:spLocks noGrp="1"/>
          </p:cNvSpPr>
          <p:nvPr>
            <p:ph type="body" idx="1"/>
          </p:nvPr>
        </p:nvSpPr>
        <p:spPr>
          <a:xfrm>
            <a:off x="492768" y="2163607"/>
            <a:ext cx="8158468" cy="3962951"/>
          </a:xfrm>
          <a:prstGeom prst="rect">
            <a:avLst/>
          </a:prstGeom>
        </p:spPr>
        <p:txBody>
          <a:bodyPr vert="horz" lIns="71550" tIns="35775" rIns="71550" bIns="35775"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18228016"/>
      </p:ext>
    </p:extLst>
  </p:cSld>
  <p:clrMap bg1="lt1" tx1="dk1" bg2="lt2" tx2="dk2" accent1="accent1" accent2="accent2" accent3="accent3" accent4="accent4" accent5="accent5" accent6="accent6" hlink="hlink" folHlink="folHlink"/>
  <p:sldLayoutIdLst>
    <p:sldLayoutId id="2147483791" r:id="rId1"/>
    <p:sldLayoutId id="2147483798" r:id="rId2"/>
    <p:sldLayoutId id="2147483799" r:id="rId3"/>
    <p:sldLayoutId id="2147483830" r:id="rId4"/>
    <p:sldLayoutId id="2147483829" r:id="rId5"/>
    <p:sldLayoutId id="2147483834" r:id="rId6"/>
    <p:sldLayoutId id="2147483836" r:id="rId7"/>
    <p:sldLayoutId id="2147483837" r:id="rId8"/>
    <p:sldLayoutId id="2147483824" r:id="rId9"/>
    <p:sldLayoutId id="2147483838" r:id="rId10"/>
  </p:sldLayoutIdLst>
  <p:hf hdr="0" dt="0"/>
  <p:txStyles>
    <p:titleStyle>
      <a:lvl1pPr algn="l" defTabSz="778593" rtl="0" eaLnBrk="1" latinLnBrk="0" hangingPunct="1">
        <a:spcBef>
          <a:spcPct val="0"/>
        </a:spcBef>
        <a:spcAft>
          <a:spcPts val="939"/>
        </a:spcAft>
        <a:buNone/>
        <a:defRPr sz="3100" b="1" kern="1200">
          <a:solidFill>
            <a:srgbClr val="004F71"/>
          </a:solidFill>
          <a:latin typeface="+mj-lt"/>
          <a:ea typeface="+mj-ea"/>
          <a:cs typeface="+mj-cs"/>
        </a:defRPr>
      </a:lvl1pPr>
    </p:titleStyle>
    <p:bodyStyle>
      <a:lvl1pPr marL="0" indent="0" algn="l" defTabSz="563189" rtl="0" eaLnBrk="1" latinLnBrk="0" hangingPunct="1">
        <a:spcBef>
          <a:spcPct val="20000"/>
        </a:spcBef>
        <a:spcAft>
          <a:spcPts val="939"/>
        </a:spcAft>
        <a:buFontTx/>
        <a:buNone/>
        <a:defRPr lang="fr-FR" sz="1900" kern="1200" spc="23" baseline="0" smtClean="0">
          <a:solidFill>
            <a:schemeClr val="tx1"/>
          </a:solidFill>
          <a:effectLst/>
          <a:latin typeface="+mn-lt"/>
          <a:ea typeface="+mn-ea"/>
          <a:cs typeface="+mn-cs"/>
        </a:defRPr>
      </a:lvl1pPr>
      <a:lvl2pPr marL="560229" indent="-268314" algn="l" defTabSz="778593" rtl="0" eaLnBrk="1" latinLnBrk="0" hangingPunct="1">
        <a:spcBef>
          <a:spcPts val="0"/>
        </a:spcBef>
        <a:spcAft>
          <a:spcPts val="470"/>
        </a:spcAft>
        <a:buFont typeface="Arial" panose="020B0604020202020204" pitchFamily="34" charset="0"/>
        <a:buChar char="•"/>
        <a:defRPr sz="1600" b="0" kern="1200" baseline="0">
          <a:solidFill>
            <a:schemeClr val="tx1"/>
          </a:solidFill>
          <a:latin typeface="+mn-lt"/>
          <a:ea typeface="+mn-ea"/>
          <a:cs typeface="+mn-cs"/>
        </a:defRPr>
      </a:lvl2pPr>
      <a:lvl3pPr marL="972636" indent="-193782"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3pPr>
      <a:lvl4pPr marL="1362536"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4pPr>
      <a:lvl5pPr marL="1751834"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5pPr>
      <a:lvl6pPr marL="1946483"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6pPr>
      <a:lvl7pPr marL="2335776"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7pPr>
      <a:lvl8pPr marL="2919723"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309020"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3"/>
          <p:cNvSpPr>
            <a:spLocks noGrp="1"/>
          </p:cNvSpPr>
          <p:nvPr>
            <p:ph type="body" sz="quarter" idx="11"/>
          </p:nvPr>
        </p:nvSpPr>
        <p:spPr>
          <a:xfrm>
            <a:off x="836585" y="1868827"/>
            <a:ext cx="5490610" cy="2898159"/>
          </a:xfrm>
        </p:spPr>
        <p:txBody>
          <a:bodyPr>
            <a:normAutofit/>
          </a:bodyPr>
          <a:lstStyle/>
          <a:p>
            <a:r>
              <a:rPr lang="es-ES" sz="4000">
                <a:solidFill>
                  <a:schemeClr val="tx1"/>
                </a:solidFill>
              </a:rPr>
              <a:t>Recogida de datos utilizando las preguntas del WG</a:t>
            </a:r>
          </a:p>
        </p:txBody>
      </p:sp>
    </p:spTree>
    <p:extLst>
      <p:ext uri="{BB962C8B-B14F-4D97-AF65-F5344CB8AC3E}">
        <p14:creationId xmlns:p14="http://schemas.microsoft.com/office/powerpoint/2010/main" val="4107829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s-ES"/>
              <a:t>Algunos consejos</a:t>
            </a:r>
          </a:p>
        </p:txBody>
      </p:sp>
      <p:sp>
        <p:nvSpPr>
          <p:cNvPr id="6" name="Rectangle 5">
            <a:extLst>
              <a:ext uri="{FF2B5EF4-FFF2-40B4-BE49-F238E27FC236}">
                <a16:creationId xmlns:a16="http://schemas.microsoft.com/office/drawing/2014/main" id="{091824E7-5B18-4CFC-81ED-0ACF67E65148}"/>
              </a:ext>
            </a:extLst>
          </p:cNvPr>
          <p:cNvSpPr/>
          <p:nvPr/>
        </p:nvSpPr>
        <p:spPr>
          <a:xfrm>
            <a:off x="492763" y="1524266"/>
            <a:ext cx="8158474" cy="5262979"/>
          </a:xfrm>
          <a:prstGeom prst="rect">
            <a:avLst/>
          </a:prstGeom>
        </p:spPr>
        <p:txBody>
          <a:bodyPr wrap="square">
            <a:spAutoFit/>
          </a:bodyPr>
          <a:lstStyle/>
          <a:p>
            <a:pPr marL="342900" lvl="0" indent="-342900">
              <a:buFont typeface="Arial" panose="020B0604020202020204" pitchFamily="34" charset="0"/>
              <a:buChar char="•"/>
            </a:pPr>
            <a:r>
              <a:rPr lang="es-ES" sz="2800" dirty="0"/>
              <a:t>Todas las declaraciones y las opciones de respuesta deben leerse en voz alta. </a:t>
            </a:r>
          </a:p>
          <a:p>
            <a:pPr marL="342900" lvl="0" indent="-342900">
              <a:buFont typeface="Arial" panose="020B0604020202020204" pitchFamily="34" charset="0"/>
              <a:buChar char="•"/>
            </a:pPr>
            <a:endParaRPr lang="en-US" sz="2800" dirty="0"/>
          </a:p>
          <a:p>
            <a:pPr marL="342900" lvl="0" indent="-342900">
              <a:buFont typeface="Arial" panose="020B0604020202020204" pitchFamily="34" charset="0"/>
              <a:buChar char="•"/>
            </a:pPr>
            <a:r>
              <a:rPr lang="es-ES" sz="2800" dirty="0"/>
              <a:t>La frase de introducción solo está aquí para vincular las diferentes secciones de la encuesta.</a:t>
            </a:r>
          </a:p>
          <a:p>
            <a:pPr marL="342900" lvl="0" indent="-342900">
              <a:buFont typeface="Arial" panose="020B0604020202020204" pitchFamily="34" charset="0"/>
              <a:buChar char="•"/>
            </a:pPr>
            <a:endParaRPr lang="en-US" sz="2800" dirty="0"/>
          </a:p>
          <a:p>
            <a:pPr marL="342900" indent="-342900">
              <a:buFont typeface="Arial" panose="020B0604020202020204" pitchFamily="34" charset="0"/>
              <a:buChar char="•"/>
            </a:pPr>
            <a:r>
              <a:rPr lang="es-ES" sz="2800" dirty="0"/>
              <a:t>La persona en cuestión debe responder a las preguntas (autoevaluación). </a:t>
            </a:r>
          </a:p>
          <a:p>
            <a:endParaRPr lang="en-GB" sz="2800" dirty="0"/>
          </a:p>
          <a:p>
            <a:pPr marL="342900" indent="-342900">
              <a:buFont typeface="Arial" panose="020B0604020202020204" pitchFamily="34" charset="0"/>
              <a:buChar char="•"/>
            </a:pPr>
            <a:r>
              <a:rPr lang="es-ES" sz="2800" dirty="0"/>
              <a:t>Para niños menores de 18 años, la principal persona cuidadora responderá a las preguntas.</a:t>
            </a:r>
          </a:p>
          <a:p>
            <a:pPr lvl="0"/>
            <a:endParaRPr lang="en-US" sz="2800" dirty="0"/>
          </a:p>
        </p:txBody>
      </p:sp>
    </p:spTree>
    <p:extLst>
      <p:ext uri="{BB962C8B-B14F-4D97-AF65-F5344CB8AC3E}">
        <p14:creationId xmlns:p14="http://schemas.microsoft.com/office/powerpoint/2010/main" val="3547472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23656"/>
            <a:ext cx="8171173" cy="450050"/>
          </a:xfrm>
        </p:spPr>
        <p:txBody>
          <a:bodyPr>
            <a:normAutofit fontScale="90000"/>
          </a:bodyPr>
          <a:lstStyle/>
          <a:p>
            <a:r>
              <a:rPr lang="es-ES" sz="2800" dirty="0">
                <a:ea typeface="Verdana" panose="020B0604030504040204" pitchFamily="34" charset="0"/>
              </a:rPr>
              <a:t>Algunas consignas</a:t>
            </a:r>
          </a:p>
        </p:txBody>
      </p:sp>
      <p:graphicFrame>
        <p:nvGraphicFramePr>
          <p:cNvPr id="5" name="Table 4">
            <a:extLst>
              <a:ext uri="{FF2B5EF4-FFF2-40B4-BE49-F238E27FC236}">
                <a16:creationId xmlns:a16="http://schemas.microsoft.com/office/drawing/2014/main" id="{C453BD2C-F001-4A3D-8E75-2F875AACBBBC}"/>
              </a:ext>
            </a:extLst>
          </p:cNvPr>
          <p:cNvGraphicFramePr>
            <a:graphicFrameLocks noGrp="1"/>
          </p:cNvGraphicFramePr>
          <p:nvPr>
            <p:extLst>
              <p:ext uri="{D42A27DB-BD31-4B8C-83A1-F6EECF244321}">
                <p14:modId xmlns:p14="http://schemas.microsoft.com/office/powerpoint/2010/main" val="3844624931"/>
              </p:ext>
            </p:extLst>
          </p:nvPr>
        </p:nvGraphicFramePr>
        <p:xfrm>
          <a:off x="327867" y="774142"/>
          <a:ext cx="8305800" cy="5537835"/>
        </p:xfrm>
        <a:graphic>
          <a:graphicData uri="http://schemas.openxmlformats.org/drawingml/2006/table">
            <a:tbl>
              <a:tblPr firstRow="1" firstCol="1" bandRow="1">
                <a:tableStyleId>{5C22544A-7EE6-4342-B048-85BDC9FD1C3A}</a:tableStyleId>
              </a:tblPr>
              <a:tblGrid>
                <a:gridCol w="4152900">
                  <a:extLst>
                    <a:ext uri="{9D8B030D-6E8A-4147-A177-3AD203B41FA5}">
                      <a16:colId xmlns:a16="http://schemas.microsoft.com/office/drawing/2014/main" val="2116455051"/>
                    </a:ext>
                  </a:extLst>
                </a:gridCol>
                <a:gridCol w="4152900">
                  <a:extLst>
                    <a:ext uri="{9D8B030D-6E8A-4147-A177-3AD203B41FA5}">
                      <a16:colId xmlns:a16="http://schemas.microsoft.com/office/drawing/2014/main" val="1319288503"/>
                    </a:ext>
                  </a:extLst>
                </a:gridCol>
              </a:tblGrid>
              <a:tr h="0">
                <a:tc>
                  <a:txBody>
                    <a:bodyPr/>
                    <a:lstStyle/>
                    <a:p>
                      <a:pPr marL="0" marR="0" algn="ctr">
                        <a:lnSpc>
                          <a:spcPct val="150000"/>
                        </a:lnSpc>
                        <a:spcBef>
                          <a:spcPts val="0"/>
                        </a:spcBef>
                        <a:spcAft>
                          <a:spcPts val="0"/>
                        </a:spcAft>
                      </a:pPr>
                      <a:r>
                        <a:rPr lang="es-ES" sz="1700" dirty="0"/>
                        <a:t>A hacer</a:t>
                      </a:r>
                    </a:p>
                  </a:txBody>
                  <a:tcPr marL="68477" marR="68477" marT="0" marB="0" anchor="ctr"/>
                </a:tc>
                <a:tc>
                  <a:txBody>
                    <a:bodyPr/>
                    <a:lstStyle/>
                    <a:p>
                      <a:pPr marL="0" marR="0" algn="ctr">
                        <a:lnSpc>
                          <a:spcPct val="150000"/>
                        </a:lnSpc>
                        <a:spcBef>
                          <a:spcPts val="0"/>
                        </a:spcBef>
                        <a:spcAft>
                          <a:spcPts val="0"/>
                        </a:spcAft>
                      </a:pPr>
                      <a:r>
                        <a:rPr lang="es-ES" sz="1700"/>
                        <a:t>A no hacer</a:t>
                      </a:r>
                    </a:p>
                  </a:txBody>
                  <a:tcPr marL="68477" marR="68477" marT="0" marB="0" anchor="ctr"/>
                </a:tc>
                <a:extLst>
                  <a:ext uri="{0D108BD9-81ED-4DB2-BD59-A6C34878D82A}">
                    <a16:rowId xmlns:a16="http://schemas.microsoft.com/office/drawing/2014/main" val="3457792751"/>
                  </a:ext>
                </a:extLst>
              </a:tr>
              <a:tr h="4961246">
                <a:tc>
                  <a:txBody>
                    <a:bodyPr/>
                    <a:lstStyle/>
                    <a:p>
                      <a:pPr marL="285750" lvl="0" indent="-285750">
                        <a:buFont typeface="Arial" panose="020B0604020202020204" pitchFamily="34" charset="0"/>
                        <a:buChar char="•"/>
                      </a:pPr>
                      <a:r>
                        <a:rPr lang="es-ES" sz="1700" b="1" dirty="0">
                          <a:solidFill>
                            <a:schemeClr val="lt1"/>
                          </a:solidFill>
                          <a:latin typeface="+mn-lt"/>
                          <a:ea typeface="+mn-ea"/>
                          <a:cs typeface="+mn-cs"/>
                        </a:rPr>
                        <a:t>Plantee las preguntas con respeto</a:t>
                      </a:r>
                    </a:p>
                    <a:p>
                      <a:r>
                        <a:rPr lang="es-ES" sz="1700" b="0" dirty="0">
                          <a:solidFill>
                            <a:schemeClr val="lt1"/>
                          </a:solidFill>
                          <a:latin typeface="+mn-lt"/>
                          <a:ea typeface="+mn-ea"/>
                          <a:cs typeface="+mn-cs"/>
                        </a:rPr>
                        <a:t>Todas las personas entrevistadas deben ser tratadas con respeto, y las preguntas deben plantearse con dignidad. </a:t>
                      </a:r>
                      <a:r>
                        <a:rPr lang="es-ES" sz="1700" b="1" dirty="0">
                          <a:solidFill>
                            <a:schemeClr val="lt1"/>
                          </a:solidFill>
                          <a:latin typeface="+mn-lt"/>
                          <a:ea typeface="+mn-ea"/>
                          <a:cs typeface="+mn-cs"/>
                        </a:rPr>
                        <a:t> </a:t>
                      </a:r>
                    </a:p>
                    <a:p>
                      <a:r>
                        <a:rPr lang="es-ES" sz="1700" b="1" dirty="0">
                          <a:solidFill>
                            <a:schemeClr val="lt1"/>
                          </a:solidFill>
                          <a:latin typeface="+mn-lt"/>
                          <a:ea typeface="+mn-ea"/>
                          <a:cs typeface="+mn-cs"/>
                        </a:rPr>
                        <a:t> </a:t>
                      </a:r>
                    </a:p>
                    <a:p>
                      <a:pPr marL="285750" lvl="0" indent="-285750">
                        <a:buFont typeface="Arial" panose="020B0604020202020204" pitchFamily="34" charset="0"/>
                        <a:buChar char="•"/>
                      </a:pPr>
                      <a:r>
                        <a:rPr lang="es-ES" sz="1700" b="1" dirty="0">
                          <a:solidFill>
                            <a:schemeClr val="lt1"/>
                          </a:solidFill>
                          <a:latin typeface="+mn-lt"/>
                          <a:ea typeface="+mn-ea"/>
                          <a:cs typeface="+mn-cs"/>
                        </a:rPr>
                        <a:t>Respete escrupulosamente la formulación de las preguntas	</a:t>
                      </a:r>
                    </a:p>
                    <a:p>
                      <a:r>
                        <a:rPr lang="es-ES" sz="1700" b="0" dirty="0">
                          <a:solidFill>
                            <a:schemeClr val="lt1"/>
                          </a:solidFill>
                          <a:latin typeface="+mn-lt"/>
                          <a:ea typeface="+mn-ea"/>
                          <a:cs typeface="+mn-cs"/>
                        </a:rPr>
                        <a:t>Si bien las preguntas son sencillas, es esencial que </a:t>
                      </a:r>
                      <a:r>
                        <a:rPr lang="es-ES" sz="1700" b="0" u="sng" dirty="0">
                          <a:solidFill>
                            <a:schemeClr val="lt1"/>
                          </a:solidFill>
                          <a:latin typeface="+mn-lt"/>
                          <a:ea typeface="+mn-ea"/>
                          <a:cs typeface="+mn-cs"/>
                        </a:rPr>
                        <a:t>las preguntas estén formuladas exactamente tal y como aparecen escritas</a:t>
                      </a:r>
                      <a:r>
                        <a:rPr lang="es-ES" sz="1700" b="0" dirty="0">
                          <a:solidFill>
                            <a:schemeClr val="lt1"/>
                          </a:solidFill>
                          <a:latin typeface="+mn-lt"/>
                          <a:ea typeface="+mn-ea"/>
                          <a:cs typeface="+mn-cs"/>
                        </a:rPr>
                        <a:t>, incluyendo las opciones de respuesta. </a:t>
                      </a:r>
                    </a:p>
                    <a:p>
                      <a:endParaRPr lang="en-GB" sz="1700" b="0" kern="1200" dirty="0">
                        <a:solidFill>
                          <a:schemeClr val="lt1"/>
                        </a:solidFill>
                        <a:effectLst/>
                        <a:latin typeface="+mn-lt"/>
                        <a:ea typeface="+mn-ea"/>
                        <a:cs typeface="+mn-cs"/>
                      </a:endParaRPr>
                    </a:p>
                    <a:p>
                      <a:r>
                        <a:rPr lang="es-ES" sz="1700" b="0" dirty="0">
                          <a:solidFill>
                            <a:schemeClr val="lt1"/>
                          </a:solidFill>
                          <a:latin typeface="+mn-lt"/>
                          <a:ea typeface="+mn-ea"/>
                          <a:cs typeface="+mn-cs"/>
                        </a:rPr>
                        <a:t>Lea en voz alta las opciones de respuesta, como mínimo hasta que la persona interrogada se familiarice con las diferentes respuestas. Es mejor pasar a otra pregunta, si la persona no entiende la pregunta, que influir en los datos al interpretarlo de forma incorrecta.</a:t>
                      </a:r>
                    </a:p>
                  </a:txBody>
                  <a:tcPr marL="68477" marR="68477" marT="0" marB="0"/>
                </a:tc>
                <a:tc>
                  <a:txBody>
                    <a:bodyPr/>
                    <a:lstStyle/>
                    <a:p>
                      <a:pPr marL="342900" lvl="0" indent="-342900">
                        <a:buFont typeface="Arial" panose="020B0604020202020204" pitchFamily="34" charset="0"/>
                        <a:buChar char="•"/>
                      </a:pPr>
                      <a:r>
                        <a:rPr lang="es-ES" sz="1700" b="1" dirty="0">
                          <a:solidFill>
                            <a:schemeClr val="tx1"/>
                          </a:solidFill>
                          <a:latin typeface="+mn-lt"/>
                          <a:ea typeface="+mn-ea"/>
                          <a:cs typeface="+mn-cs"/>
                        </a:rPr>
                        <a:t>No utilice la palabra discapacidad</a:t>
                      </a:r>
                    </a:p>
                    <a:p>
                      <a:r>
                        <a:rPr lang="es-ES" sz="1700" b="0" dirty="0">
                          <a:solidFill>
                            <a:schemeClr val="tx1"/>
                          </a:solidFill>
                          <a:latin typeface="+mn-lt"/>
                          <a:ea typeface="+mn-ea"/>
                          <a:cs typeface="+mn-cs"/>
                        </a:rPr>
                        <a:t>Asegúrese de que nunca se mencione la palabra discapacidad –especialmente para presentar las preguntas. Algunas investigaciones han demostrado que eso puede sesgar las respuestas y, por lo tanto, afectar a la calidad de los datos recogidos.</a:t>
                      </a:r>
                    </a:p>
                    <a:p>
                      <a:pPr marL="0" marR="0" lvl="0" indent="0" algn="l" rtl="0">
                        <a:lnSpc>
                          <a:spcPct val="115000"/>
                        </a:lnSpc>
                        <a:spcBef>
                          <a:spcPts val="600"/>
                        </a:spcBef>
                        <a:spcAft>
                          <a:spcPts val="0"/>
                        </a:spcAft>
                        <a:buFont typeface="Symbol" panose="05050102010706020507" pitchFamily="18" charset="2"/>
                        <a:buNone/>
                      </a:pPr>
                      <a:endParaRPr lang="en-US" sz="1700" dirty="0">
                        <a:effectLst/>
                        <a:latin typeface="Verdana" panose="020B060403050404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s-ES" sz="1700" b="1" dirty="0">
                          <a:solidFill>
                            <a:schemeClr val="dk1"/>
                          </a:solidFill>
                          <a:latin typeface="+mn-lt"/>
                          <a:ea typeface="+mn-ea"/>
                          <a:cs typeface="+mn-cs"/>
                        </a:rPr>
                        <a:t>No cambie las preguntas </a:t>
                      </a:r>
                    </a:p>
                    <a:p>
                      <a:r>
                        <a:rPr lang="es-ES" sz="1700" dirty="0">
                          <a:solidFill>
                            <a:schemeClr val="dk1"/>
                          </a:solidFill>
                          <a:latin typeface="+mn-lt"/>
                          <a:ea typeface="+mn-ea"/>
                          <a:cs typeface="+mn-cs"/>
                        </a:rPr>
                        <a:t>Todas las adaptaciones que se puedan hacer a las preguntas, incluyendo los ejemplos dados en las preguntas, se tienen que hacer antes de la recogida de datos. Durante la recogida de datos, </a:t>
                      </a:r>
                      <a:r>
                        <a:rPr lang="es-ES" sz="1700" u="sng" dirty="0">
                          <a:solidFill>
                            <a:schemeClr val="dk1"/>
                          </a:solidFill>
                          <a:latin typeface="+mn-lt"/>
                          <a:ea typeface="+mn-ea"/>
                          <a:cs typeface="+mn-cs"/>
                        </a:rPr>
                        <a:t>las preguntas no deben modificarse de ninguna manera</a:t>
                      </a:r>
                      <a:r>
                        <a:rPr lang="es-ES" sz="1700" dirty="0">
                          <a:solidFill>
                            <a:schemeClr val="dk1"/>
                          </a:solidFill>
                          <a:latin typeface="+mn-lt"/>
                          <a:ea typeface="+mn-ea"/>
                          <a:cs typeface="+mn-cs"/>
                        </a:rPr>
                        <a:t>. </a:t>
                      </a:r>
                    </a:p>
                    <a:p>
                      <a:pPr marL="0" marR="0" lvl="0" indent="0" algn="l" rtl="0">
                        <a:lnSpc>
                          <a:spcPct val="115000"/>
                        </a:lnSpc>
                        <a:spcBef>
                          <a:spcPts val="600"/>
                        </a:spcBef>
                        <a:spcAft>
                          <a:spcPts val="0"/>
                        </a:spcAft>
                        <a:buFont typeface="Symbol" panose="05050102010706020507" pitchFamily="18" charset="2"/>
                        <a:buNone/>
                      </a:pPr>
                      <a:endParaRPr lang="en-US" sz="17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tc>
                <a:extLst>
                  <a:ext uri="{0D108BD9-81ED-4DB2-BD59-A6C34878D82A}">
                    <a16:rowId xmlns:a16="http://schemas.microsoft.com/office/drawing/2014/main" val="3772824894"/>
                  </a:ext>
                </a:extLst>
              </a:tr>
            </a:tbl>
          </a:graphicData>
        </a:graphic>
      </p:graphicFrame>
    </p:spTree>
    <p:extLst>
      <p:ext uri="{BB962C8B-B14F-4D97-AF65-F5344CB8AC3E}">
        <p14:creationId xmlns:p14="http://schemas.microsoft.com/office/powerpoint/2010/main" val="955741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368660"/>
            <a:ext cx="8171173" cy="1102589"/>
          </a:xfrm>
        </p:spPr>
        <p:txBody>
          <a:bodyPr/>
          <a:lstStyle/>
          <a:p>
            <a:r>
              <a:rPr lang="es-ES" sz="2800">
                <a:ea typeface="Verdana" panose="020B0604030504040204" pitchFamily="34" charset="0"/>
              </a:rPr>
              <a:t>Algunas consignas</a:t>
            </a:r>
          </a:p>
        </p:txBody>
      </p:sp>
      <p:graphicFrame>
        <p:nvGraphicFramePr>
          <p:cNvPr id="4" name="Table 3">
            <a:extLst>
              <a:ext uri="{FF2B5EF4-FFF2-40B4-BE49-F238E27FC236}">
                <a16:creationId xmlns:a16="http://schemas.microsoft.com/office/drawing/2014/main" id="{37589048-2946-46BE-9417-901BE6987DE9}"/>
              </a:ext>
            </a:extLst>
          </p:cNvPr>
          <p:cNvGraphicFramePr>
            <a:graphicFrameLocks noGrp="1"/>
          </p:cNvGraphicFramePr>
          <p:nvPr>
            <p:extLst>
              <p:ext uri="{D42A27DB-BD31-4B8C-83A1-F6EECF244321}">
                <p14:modId xmlns:p14="http://schemas.microsoft.com/office/powerpoint/2010/main" val="272936606"/>
              </p:ext>
            </p:extLst>
          </p:nvPr>
        </p:nvGraphicFramePr>
        <p:xfrm>
          <a:off x="304800" y="1340924"/>
          <a:ext cx="8305800" cy="4978936"/>
        </p:xfrm>
        <a:graphic>
          <a:graphicData uri="http://schemas.openxmlformats.org/drawingml/2006/table">
            <a:tbl>
              <a:tblPr firstRow="1" firstCol="1" bandRow="1">
                <a:tableStyleId>{5C22544A-7EE6-4342-B048-85BDC9FD1C3A}</a:tableStyleId>
              </a:tblPr>
              <a:tblGrid>
                <a:gridCol w="4152900">
                  <a:extLst>
                    <a:ext uri="{9D8B030D-6E8A-4147-A177-3AD203B41FA5}">
                      <a16:colId xmlns:a16="http://schemas.microsoft.com/office/drawing/2014/main" val="2116455051"/>
                    </a:ext>
                  </a:extLst>
                </a:gridCol>
                <a:gridCol w="4152900">
                  <a:extLst>
                    <a:ext uri="{9D8B030D-6E8A-4147-A177-3AD203B41FA5}">
                      <a16:colId xmlns:a16="http://schemas.microsoft.com/office/drawing/2014/main" val="1319288503"/>
                    </a:ext>
                  </a:extLst>
                </a:gridCol>
              </a:tblGrid>
              <a:tr h="467896">
                <a:tc>
                  <a:txBody>
                    <a:bodyPr/>
                    <a:lstStyle/>
                    <a:p>
                      <a:pPr marL="0" marR="0" algn="ctr">
                        <a:lnSpc>
                          <a:spcPct val="150000"/>
                        </a:lnSpc>
                        <a:spcBef>
                          <a:spcPts val="0"/>
                        </a:spcBef>
                        <a:spcAft>
                          <a:spcPts val="0"/>
                        </a:spcAft>
                      </a:pPr>
                      <a:r>
                        <a:rPr lang="es-ES" sz="2000"/>
                        <a:t>A hacer</a:t>
                      </a:r>
                    </a:p>
                  </a:txBody>
                  <a:tcPr marL="68477" marR="68477" marT="0" marB="0" anchor="ctr"/>
                </a:tc>
                <a:tc>
                  <a:txBody>
                    <a:bodyPr/>
                    <a:lstStyle/>
                    <a:p>
                      <a:pPr marL="0" marR="0" algn="ctr">
                        <a:lnSpc>
                          <a:spcPct val="150000"/>
                        </a:lnSpc>
                        <a:spcBef>
                          <a:spcPts val="0"/>
                        </a:spcBef>
                        <a:spcAft>
                          <a:spcPts val="0"/>
                        </a:spcAft>
                      </a:pPr>
                      <a:r>
                        <a:rPr lang="es-ES" sz="2000"/>
                        <a:t>A no hacer</a:t>
                      </a:r>
                    </a:p>
                  </a:txBody>
                  <a:tcPr marL="68477" marR="68477" marT="0" marB="0" anchor="ctr"/>
                </a:tc>
                <a:extLst>
                  <a:ext uri="{0D108BD9-81ED-4DB2-BD59-A6C34878D82A}">
                    <a16:rowId xmlns:a16="http://schemas.microsoft.com/office/drawing/2014/main" val="3457792751"/>
                  </a:ext>
                </a:extLst>
              </a:tr>
              <a:tr h="4499810">
                <a:tc>
                  <a:txBody>
                    <a:bodyPr/>
                    <a:lstStyle/>
                    <a:p>
                      <a:pPr marL="342900" lvl="0" indent="-342900">
                        <a:buFont typeface="Arial" panose="020B0604020202020204" pitchFamily="34" charset="0"/>
                        <a:buChar char="•"/>
                      </a:pPr>
                      <a:r>
                        <a:rPr lang="es-ES" sz="2000" b="1" dirty="0">
                          <a:solidFill>
                            <a:schemeClr val="lt1"/>
                          </a:solidFill>
                          <a:latin typeface="+mn-lt"/>
                          <a:ea typeface="+mn-ea"/>
                          <a:cs typeface="+mn-cs"/>
                        </a:rPr>
                        <a:t>Hacer las preguntas a un tercero </a:t>
                      </a:r>
                    </a:p>
                    <a:p>
                      <a:r>
                        <a:rPr lang="es-ES" sz="1800" b="0" dirty="0">
                          <a:solidFill>
                            <a:schemeClr val="lt1"/>
                          </a:solidFill>
                          <a:latin typeface="+mn-lt"/>
                          <a:ea typeface="+mn-ea"/>
                          <a:cs typeface="+mn-cs"/>
                        </a:rPr>
                        <a:t>A veces, usted no va a poder hacer las preguntas directamente a la persona encuestada, entonces tendrá que recurrir a un tercero. </a:t>
                      </a:r>
                    </a:p>
                    <a:p>
                      <a:r>
                        <a:rPr lang="es-ES" sz="1800" b="0" dirty="0">
                          <a:solidFill>
                            <a:schemeClr val="lt1"/>
                          </a:solidFill>
                          <a:latin typeface="+mn-lt"/>
                          <a:ea typeface="+mn-ea"/>
                          <a:cs typeface="+mn-cs"/>
                        </a:rPr>
                        <a:t> </a:t>
                      </a:r>
                    </a:p>
                    <a:p>
                      <a:r>
                        <a:rPr lang="es-ES" sz="1800" b="0" dirty="0">
                          <a:solidFill>
                            <a:schemeClr val="lt1"/>
                          </a:solidFill>
                          <a:latin typeface="+mn-lt"/>
                          <a:ea typeface="+mn-ea"/>
                          <a:cs typeface="+mn-cs"/>
                        </a:rPr>
                        <a:t>Nota: el Módulo sobre el funcionamiento en niños y niñas se debe plantear siempre a la madre o a la principal persona cuidadora.</a:t>
                      </a:r>
                    </a:p>
                    <a:p>
                      <a:pPr marL="342900" lvl="0" indent="-342900" algn="l" rtl="0">
                        <a:buFont typeface="Arial" panose="020B0604020202020204" pitchFamily="34" charset="0"/>
                        <a:buChar char="•"/>
                      </a:pPr>
                      <a:endParaRPr lang="en-US" sz="1800" b="0" kern="1200" dirty="0">
                        <a:solidFill>
                          <a:schemeClr val="bg1"/>
                        </a:solidFill>
                        <a:effectLst/>
                        <a:latin typeface="+mn-lt"/>
                        <a:ea typeface="+mn-ea"/>
                        <a:cs typeface="+mn-cs"/>
                      </a:endParaRPr>
                    </a:p>
                  </a:txBody>
                  <a:tcPr marL="68477" marR="68477" marT="0" marB="0"/>
                </a:tc>
                <a:tc>
                  <a:txBody>
                    <a:bodyPr/>
                    <a:lstStyle/>
                    <a:p>
                      <a:pPr marL="342900" lvl="0" indent="-342900">
                        <a:buFont typeface="Arial" panose="020B0604020202020204" pitchFamily="34" charset="0"/>
                        <a:buChar char="•"/>
                      </a:pPr>
                      <a:r>
                        <a:rPr lang="es-ES" sz="2000" b="1" dirty="0">
                          <a:solidFill>
                            <a:schemeClr val="dk1"/>
                          </a:solidFill>
                          <a:latin typeface="+mn-lt"/>
                          <a:ea typeface="+mn-ea"/>
                          <a:cs typeface="+mn-cs"/>
                        </a:rPr>
                        <a:t>No dé ejemplos</a:t>
                      </a:r>
                    </a:p>
                    <a:p>
                      <a:r>
                        <a:rPr lang="es-ES" sz="1600" dirty="0">
                          <a:solidFill>
                            <a:schemeClr val="dk1"/>
                          </a:solidFill>
                          <a:latin typeface="+mn-lt"/>
                          <a:ea typeface="+mn-ea"/>
                          <a:cs typeface="+mn-cs"/>
                        </a:rPr>
                        <a:t>Aparte de las preguntas con ejemplos incorporados, no dé ejemplos para no afectar a la calidad de los datos.  Repita las preguntas de ser necesario y, si la persona no entiende una pregunta, pase a la siguiente pregunta. </a:t>
                      </a:r>
                    </a:p>
                    <a:p>
                      <a:r>
                        <a:rPr lang="es-ES" sz="1600" dirty="0">
                          <a:solidFill>
                            <a:schemeClr val="dk1"/>
                          </a:solidFill>
                          <a:latin typeface="+mn-lt"/>
                          <a:ea typeface="+mn-ea"/>
                          <a:cs typeface="+mn-cs"/>
                        </a:rPr>
                        <a:t> </a:t>
                      </a:r>
                    </a:p>
                    <a:p>
                      <a:pPr marL="342900" lvl="0" indent="-342900">
                        <a:buFont typeface="Arial" panose="020B0604020202020204" pitchFamily="34" charset="0"/>
                        <a:buChar char="•"/>
                      </a:pPr>
                      <a:r>
                        <a:rPr lang="es-ES" sz="2000" b="1" dirty="0">
                          <a:solidFill>
                            <a:schemeClr val="dk1"/>
                          </a:solidFill>
                          <a:latin typeface="+mn-lt"/>
                          <a:ea typeface="+mn-ea"/>
                          <a:cs typeface="+mn-cs"/>
                        </a:rPr>
                        <a:t>No traduzca sobre la marcha</a:t>
                      </a:r>
                    </a:p>
                    <a:p>
                      <a:r>
                        <a:rPr lang="es-ES" sz="1600" dirty="0">
                          <a:solidFill>
                            <a:schemeClr val="dk1"/>
                          </a:solidFill>
                          <a:latin typeface="+mn-lt"/>
                          <a:ea typeface="+mn-ea"/>
                          <a:cs typeface="+mn-cs"/>
                        </a:rPr>
                        <a:t>Las traducciones tienen que haber sido validadas antes de la recogida de datos. Las traducciones no se deben hacer sobre la marcha. No obstante, si es necesario una traducción en tiempo real, conviene proponer una formación en profundidad sobre el sentido de las preguntas para evitar errores. </a:t>
                      </a:r>
                    </a:p>
                    <a:p>
                      <a:endParaRPr lang="fr-FR" sz="1600" kern="1200" dirty="0">
                        <a:solidFill>
                          <a:schemeClr val="dk1"/>
                        </a:solidFill>
                        <a:effectLst/>
                        <a:latin typeface="+mn-lt"/>
                        <a:ea typeface="+mn-ea"/>
                        <a:cs typeface="+mn-cs"/>
                      </a:endParaRPr>
                    </a:p>
                  </a:txBody>
                  <a:tcPr marL="68477" marR="68477" marT="0" marB="0"/>
                </a:tc>
                <a:extLst>
                  <a:ext uri="{0D108BD9-81ED-4DB2-BD59-A6C34878D82A}">
                    <a16:rowId xmlns:a16="http://schemas.microsoft.com/office/drawing/2014/main" val="3772824894"/>
                  </a:ext>
                </a:extLst>
              </a:tr>
            </a:tbl>
          </a:graphicData>
        </a:graphic>
      </p:graphicFrame>
    </p:spTree>
    <p:extLst>
      <p:ext uri="{BB962C8B-B14F-4D97-AF65-F5344CB8AC3E}">
        <p14:creationId xmlns:p14="http://schemas.microsoft.com/office/powerpoint/2010/main" val="3428393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368660"/>
            <a:ext cx="8171173" cy="1102589"/>
          </a:xfrm>
        </p:spPr>
        <p:txBody>
          <a:bodyPr/>
          <a:lstStyle/>
          <a:p>
            <a:r>
              <a:rPr lang="es-ES" sz="2800">
                <a:ea typeface="Verdana" panose="020B0604030504040204" pitchFamily="34" charset="0"/>
              </a:rPr>
              <a:t>Algunas consignas</a:t>
            </a:r>
          </a:p>
        </p:txBody>
      </p:sp>
      <p:graphicFrame>
        <p:nvGraphicFramePr>
          <p:cNvPr id="4" name="Table 3">
            <a:extLst>
              <a:ext uri="{FF2B5EF4-FFF2-40B4-BE49-F238E27FC236}">
                <a16:creationId xmlns:a16="http://schemas.microsoft.com/office/drawing/2014/main" id="{37589048-2946-46BE-9417-901BE6987DE9}"/>
              </a:ext>
            </a:extLst>
          </p:cNvPr>
          <p:cNvGraphicFramePr>
            <a:graphicFrameLocks noGrp="1"/>
          </p:cNvGraphicFramePr>
          <p:nvPr>
            <p:extLst>
              <p:ext uri="{D42A27DB-BD31-4B8C-83A1-F6EECF244321}">
                <p14:modId xmlns:p14="http://schemas.microsoft.com/office/powerpoint/2010/main" val="3036172840"/>
              </p:ext>
            </p:extLst>
          </p:nvPr>
        </p:nvGraphicFramePr>
        <p:xfrm>
          <a:off x="304800" y="1223755"/>
          <a:ext cx="8305800" cy="5113020"/>
        </p:xfrm>
        <a:graphic>
          <a:graphicData uri="http://schemas.openxmlformats.org/drawingml/2006/table">
            <a:tbl>
              <a:tblPr firstRow="1" firstCol="1" bandRow="1">
                <a:tableStyleId>{5C22544A-7EE6-4342-B048-85BDC9FD1C3A}</a:tableStyleId>
              </a:tblPr>
              <a:tblGrid>
                <a:gridCol w="4152900">
                  <a:extLst>
                    <a:ext uri="{9D8B030D-6E8A-4147-A177-3AD203B41FA5}">
                      <a16:colId xmlns:a16="http://schemas.microsoft.com/office/drawing/2014/main" val="2116455051"/>
                    </a:ext>
                  </a:extLst>
                </a:gridCol>
                <a:gridCol w="4152900">
                  <a:extLst>
                    <a:ext uri="{9D8B030D-6E8A-4147-A177-3AD203B41FA5}">
                      <a16:colId xmlns:a16="http://schemas.microsoft.com/office/drawing/2014/main" val="1319288503"/>
                    </a:ext>
                  </a:extLst>
                </a:gridCol>
              </a:tblGrid>
              <a:tr h="73683">
                <a:tc>
                  <a:txBody>
                    <a:bodyPr/>
                    <a:lstStyle/>
                    <a:p>
                      <a:pPr marL="0" marR="0" algn="ctr">
                        <a:lnSpc>
                          <a:spcPct val="150000"/>
                        </a:lnSpc>
                        <a:spcBef>
                          <a:spcPts val="0"/>
                        </a:spcBef>
                        <a:spcAft>
                          <a:spcPts val="0"/>
                        </a:spcAft>
                      </a:pPr>
                      <a:r>
                        <a:rPr lang="es-ES" sz="2000"/>
                        <a:t>A hacer</a:t>
                      </a:r>
                    </a:p>
                  </a:txBody>
                  <a:tcPr marL="68477" marR="68477" marT="0" marB="0" anchor="ctr"/>
                </a:tc>
                <a:tc>
                  <a:txBody>
                    <a:bodyPr/>
                    <a:lstStyle/>
                    <a:p>
                      <a:pPr marL="0" marR="0" algn="ctr">
                        <a:lnSpc>
                          <a:spcPct val="150000"/>
                        </a:lnSpc>
                        <a:spcBef>
                          <a:spcPts val="0"/>
                        </a:spcBef>
                        <a:spcAft>
                          <a:spcPts val="0"/>
                        </a:spcAft>
                      </a:pPr>
                      <a:r>
                        <a:rPr lang="es-ES" sz="2000"/>
                        <a:t>A no hacer</a:t>
                      </a:r>
                    </a:p>
                  </a:txBody>
                  <a:tcPr marL="68477" marR="68477" marT="0" marB="0" anchor="ctr"/>
                </a:tc>
                <a:extLst>
                  <a:ext uri="{0D108BD9-81ED-4DB2-BD59-A6C34878D82A}">
                    <a16:rowId xmlns:a16="http://schemas.microsoft.com/office/drawing/2014/main" val="3457792751"/>
                  </a:ext>
                </a:extLst>
              </a:tr>
              <a:tr h="4499810">
                <a:tc>
                  <a:txBody>
                    <a:bodyPr/>
                    <a:lstStyle/>
                    <a:p>
                      <a:pPr marL="342900" marR="0" lvl="0" indent="-342900" algn="l" defTabSz="778593" rtl="0" eaLnBrk="1" latinLnBrk="0" hangingPunct="1">
                        <a:lnSpc>
                          <a:spcPct val="115000"/>
                        </a:lnSpc>
                        <a:spcBef>
                          <a:spcPts val="0"/>
                        </a:spcBef>
                        <a:spcAft>
                          <a:spcPts val="0"/>
                        </a:spcAft>
                        <a:buFont typeface="Arial" panose="020B0604020202020204" pitchFamily="34" charset="0"/>
                        <a:buChar char="•"/>
                      </a:pPr>
                      <a:r>
                        <a:rPr lang="es-ES" sz="2000" b="1" dirty="0">
                          <a:solidFill>
                            <a:schemeClr val="bg1"/>
                          </a:solidFill>
                          <a:latin typeface="+mn-lt"/>
                          <a:ea typeface="+mn-ea"/>
                          <a:cs typeface="+mn-cs"/>
                        </a:rPr>
                        <a:t>Permita que los participantes se salten preguntas si se sienten incómodos contestando.</a:t>
                      </a:r>
                    </a:p>
                    <a:p>
                      <a:pPr marL="0" marR="0" lvl="0" indent="0" algn="l" defTabSz="778593" rtl="0" eaLnBrk="1" latinLnBrk="0" hangingPunct="1">
                        <a:lnSpc>
                          <a:spcPct val="115000"/>
                        </a:lnSpc>
                        <a:spcBef>
                          <a:spcPts val="0"/>
                        </a:spcBef>
                        <a:spcAft>
                          <a:spcPts val="0"/>
                        </a:spcAft>
                        <a:buFont typeface="Arial" panose="020B0604020202020204" pitchFamily="34" charset="0"/>
                        <a:buNone/>
                      </a:pPr>
                      <a:r>
                        <a:rPr lang="es-ES" sz="1800" b="0" dirty="0">
                          <a:solidFill>
                            <a:schemeClr val="bg1"/>
                          </a:solidFill>
                          <a:latin typeface="+mn-lt"/>
                          <a:ea typeface="+mn-ea"/>
                          <a:cs typeface="+mn-cs"/>
                        </a:rPr>
                        <a:t>Si alguien no responde o se niega a responder, pase a la siguiente pregunta.</a:t>
                      </a:r>
                    </a:p>
                  </a:txBody>
                  <a:tcPr marL="68477" marR="68477" marT="0" marB="0"/>
                </a:tc>
                <a:tc>
                  <a:txBody>
                    <a:bodyPr/>
                    <a:lstStyle/>
                    <a:p>
                      <a:pPr marL="342900" lvl="0" indent="-342900">
                        <a:buFont typeface="Arial" panose="020B0604020202020204" pitchFamily="34" charset="0"/>
                        <a:buChar char="•"/>
                      </a:pPr>
                      <a:r>
                        <a:rPr lang="es-ES" sz="2000" b="1" dirty="0">
                          <a:solidFill>
                            <a:schemeClr val="dk1"/>
                          </a:solidFill>
                          <a:latin typeface="+mn-lt"/>
                          <a:ea typeface="+mn-ea"/>
                          <a:cs typeface="+mn-cs"/>
                        </a:rPr>
                        <a:t>No haga observaciones </a:t>
                      </a:r>
                    </a:p>
                    <a:p>
                      <a:r>
                        <a:rPr lang="es-ES" sz="1800" dirty="0">
                          <a:solidFill>
                            <a:schemeClr val="dk1"/>
                          </a:solidFill>
                          <a:latin typeface="+mn-lt"/>
                          <a:ea typeface="+mn-ea"/>
                          <a:cs typeface="+mn-cs"/>
                        </a:rPr>
                        <a:t>Los datos no se deben registrar basándose en observaciones o en suposiciones sobre lo que la persona cuestionada pueda hacer o no, porque solo ella conoce el nivel de dificultad de cada actividad en su entorno cotidiano. </a:t>
                      </a:r>
                    </a:p>
                    <a:p>
                      <a:endParaRPr lang="fr-FR" sz="1800" kern="1200" dirty="0">
                        <a:solidFill>
                          <a:schemeClr val="dk1"/>
                        </a:solidFill>
                        <a:effectLst/>
                        <a:latin typeface="+mn-lt"/>
                        <a:ea typeface="+mn-ea"/>
                        <a:cs typeface="+mn-cs"/>
                      </a:endParaRPr>
                    </a:p>
                    <a:p>
                      <a:r>
                        <a:rPr lang="es-ES" sz="1800" dirty="0">
                          <a:solidFill>
                            <a:schemeClr val="dk1"/>
                          </a:solidFill>
                          <a:latin typeface="+mn-lt"/>
                          <a:ea typeface="+mn-ea"/>
                          <a:cs typeface="+mn-cs"/>
                        </a:rPr>
                        <a:t>No obstante, sea sensible a la situación. Puede ser necesario enunciar lo que está observando. Por ejemplo, «Puedo ver que usted está en silla de ruedas, pero ¿me puede decir hasta qué punto usted tiene dificultades para andar?» (seguido de las opciones de respuesta).</a:t>
                      </a:r>
                    </a:p>
                    <a:p>
                      <a:pPr marL="342900" lvl="0" indent="-342900" algn="l" rtl="0">
                        <a:buFont typeface="Arial" panose="020B0604020202020204" pitchFamily="34" charset="0"/>
                        <a:buChar char="•"/>
                      </a:pPr>
                      <a:endParaRPr lang="en-US" sz="1800" b="0" kern="1200" dirty="0">
                        <a:solidFill>
                          <a:schemeClr val="dk1"/>
                        </a:solidFill>
                        <a:effectLst/>
                        <a:latin typeface="+mn-lt"/>
                        <a:ea typeface="+mn-ea"/>
                        <a:cs typeface="+mn-cs"/>
                      </a:endParaRPr>
                    </a:p>
                  </a:txBody>
                  <a:tcPr marL="68477" marR="68477" marT="0" marB="0"/>
                </a:tc>
                <a:extLst>
                  <a:ext uri="{0D108BD9-81ED-4DB2-BD59-A6C34878D82A}">
                    <a16:rowId xmlns:a16="http://schemas.microsoft.com/office/drawing/2014/main" val="3772824894"/>
                  </a:ext>
                </a:extLst>
              </a:tr>
            </a:tbl>
          </a:graphicData>
        </a:graphic>
      </p:graphicFrame>
    </p:spTree>
    <p:extLst>
      <p:ext uri="{BB962C8B-B14F-4D97-AF65-F5344CB8AC3E}">
        <p14:creationId xmlns:p14="http://schemas.microsoft.com/office/powerpoint/2010/main" val="1931739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¿Cómo hago para...</a:t>
            </a:r>
          </a:p>
        </p:txBody>
      </p:sp>
      <p:sp>
        <p:nvSpPr>
          <p:cNvPr id="6" name="Rectangle 5">
            <a:extLst>
              <a:ext uri="{FF2B5EF4-FFF2-40B4-BE49-F238E27FC236}">
                <a16:creationId xmlns:a16="http://schemas.microsoft.com/office/drawing/2014/main" id="{7BB158BD-82E0-47CD-B6D5-A9DF750FB2C1}"/>
              </a:ext>
            </a:extLst>
          </p:cNvPr>
          <p:cNvSpPr/>
          <p:nvPr/>
        </p:nvSpPr>
        <p:spPr>
          <a:xfrm>
            <a:off x="611559" y="1718810"/>
            <a:ext cx="8039677" cy="3539430"/>
          </a:xfrm>
          <a:prstGeom prst="rect">
            <a:avLst/>
          </a:prstGeom>
        </p:spPr>
        <p:txBody>
          <a:bodyPr wrap="square">
            <a:spAutoFit/>
          </a:bodyPr>
          <a:lstStyle/>
          <a:p>
            <a:pPr marL="457200" indent="-457200">
              <a:buFont typeface="Arial" panose="020B0604020202020204" pitchFamily="34" charset="0"/>
              <a:buChar char="•"/>
            </a:pPr>
            <a:r>
              <a:rPr lang="es-ES" sz="2800" dirty="0"/>
              <a:t>hacer una pregunta cuando la respuesta sea obvia?</a:t>
            </a:r>
          </a:p>
          <a:p>
            <a:pPr marL="457200" indent="-457200">
              <a:buFont typeface="Arial" panose="020B0604020202020204" pitchFamily="34" charset="0"/>
              <a:buChar char="•"/>
            </a:pPr>
            <a:r>
              <a:rPr lang="es-ES" sz="2800" dirty="0"/>
              <a:t>adaptar las preguntas al contexto?</a:t>
            </a:r>
          </a:p>
          <a:p>
            <a:pPr marL="457200" indent="-457200">
              <a:buFont typeface="Arial" panose="020B0604020202020204" pitchFamily="34" charset="0"/>
              <a:buChar char="•"/>
            </a:pPr>
            <a:r>
              <a:rPr lang="es-ES" sz="2800" dirty="0"/>
              <a:t>captar las interacciones entre diferentes dificultades o entre diferentes características de identidad?</a:t>
            </a:r>
          </a:p>
          <a:p>
            <a:pPr marL="457200" indent="-457200">
              <a:buFont typeface="Arial" panose="020B0604020202020204" pitchFamily="34" charset="0"/>
              <a:buChar char="•"/>
            </a:pPr>
            <a:r>
              <a:rPr lang="es-ES" sz="2800" dirty="0"/>
              <a:t>interactuar con las personas con discapacidad para que se sientan cómodas?</a:t>
            </a:r>
          </a:p>
          <a:p>
            <a:pPr marL="457200" indent="-457200">
              <a:buFont typeface="Arial" panose="020B0604020202020204" pitchFamily="34" charset="0"/>
              <a:buChar char="•"/>
            </a:pPr>
            <a:r>
              <a:rPr lang="es-ES" sz="2800" dirty="0"/>
              <a:t>utilizar las preguntas con los niños?</a:t>
            </a:r>
          </a:p>
        </p:txBody>
      </p:sp>
    </p:spTree>
    <p:extLst>
      <p:ext uri="{BB962C8B-B14F-4D97-AF65-F5344CB8AC3E}">
        <p14:creationId xmlns:p14="http://schemas.microsoft.com/office/powerpoint/2010/main" val="1950137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Desafíos</a:t>
            </a:r>
          </a:p>
        </p:txBody>
      </p:sp>
      <p:sp>
        <p:nvSpPr>
          <p:cNvPr id="6" name="Rectangle 5">
            <a:extLst>
              <a:ext uri="{FF2B5EF4-FFF2-40B4-BE49-F238E27FC236}">
                <a16:creationId xmlns:a16="http://schemas.microsoft.com/office/drawing/2014/main" id="{7BB158BD-82E0-47CD-B6D5-A9DF750FB2C1}"/>
              </a:ext>
            </a:extLst>
          </p:cNvPr>
          <p:cNvSpPr/>
          <p:nvPr/>
        </p:nvSpPr>
        <p:spPr>
          <a:xfrm>
            <a:off x="611559" y="1718810"/>
            <a:ext cx="8039677" cy="3108543"/>
          </a:xfrm>
          <a:prstGeom prst="rect">
            <a:avLst/>
          </a:prstGeom>
        </p:spPr>
        <p:txBody>
          <a:bodyPr wrap="square">
            <a:spAutoFit/>
          </a:bodyPr>
          <a:lstStyle/>
          <a:p>
            <a:r>
              <a:rPr lang="es-ES" sz="2800" dirty="0"/>
              <a:t>El Grupo de Washington identifica a la mayoría de las personas con discapacidad –</a:t>
            </a:r>
            <a:r>
              <a:rPr lang="es-ES" sz="2800" b="1" dirty="0"/>
              <a:t>pero no a todas</a:t>
            </a:r>
            <a:r>
              <a:rPr lang="es-ES" sz="2800" dirty="0"/>
              <a:t>. </a:t>
            </a:r>
          </a:p>
          <a:p>
            <a:endParaRPr lang="en-US" sz="2800" dirty="0"/>
          </a:p>
          <a:p>
            <a:pPr lvl="0"/>
            <a:r>
              <a:rPr lang="es-ES" sz="2800" dirty="0"/>
              <a:t>Las </a:t>
            </a:r>
            <a:r>
              <a:rPr lang="es-ES" sz="2800" b="1" dirty="0"/>
              <a:t>deficiencias psicosociales </a:t>
            </a:r>
            <a:r>
              <a:rPr lang="es-ES" sz="2800" dirty="0"/>
              <a:t>que no lleven a una limitación del funcionamiento no siempre serán identificadas. Para identificarlas, las organizaciones pueden utilizar la </a:t>
            </a:r>
            <a:r>
              <a:rPr lang="es-ES" sz="2800" b="1" dirty="0"/>
              <a:t>versión breve reforzada </a:t>
            </a:r>
            <a:r>
              <a:rPr lang="es-ES" sz="2800" dirty="0"/>
              <a:t>(12 preguntas).</a:t>
            </a:r>
          </a:p>
        </p:txBody>
      </p:sp>
    </p:spTree>
    <p:extLst>
      <p:ext uri="{BB962C8B-B14F-4D97-AF65-F5344CB8AC3E}">
        <p14:creationId xmlns:p14="http://schemas.microsoft.com/office/powerpoint/2010/main" val="57353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4" y="233645"/>
            <a:ext cx="8171173" cy="1102589"/>
          </a:xfrm>
        </p:spPr>
        <p:txBody>
          <a:bodyPr/>
          <a:lstStyle/>
          <a:p>
            <a:r>
              <a:rPr lang="es-ES"/>
              <a:t>Cómo plantear las preguntas</a:t>
            </a:r>
          </a:p>
        </p:txBody>
      </p:sp>
      <p:graphicFrame>
        <p:nvGraphicFramePr>
          <p:cNvPr id="7" name="Content Placeholder 3">
            <a:extLst>
              <a:ext uri="{FF2B5EF4-FFF2-40B4-BE49-F238E27FC236}">
                <a16:creationId xmlns:a16="http://schemas.microsoft.com/office/drawing/2014/main" id="{0000CD67-08F8-45A2-93FB-29F427BD2658}"/>
              </a:ext>
            </a:extLst>
          </p:cNvPr>
          <p:cNvGraphicFramePr>
            <a:graphicFrameLocks noGrp="1"/>
          </p:cNvGraphicFramePr>
          <p:nvPr>
            <p:ph idx="1"/>
            <p:extLst>
              <p:ext uri="{D42A27DB-BD31-4B8C-83A1-F6EECF244321}">
                <p14:modId xmlns:p14="http://schemas.microsoft.com/office/powerpoint/2010/main" val="3896977431"/>
              </p:ext>
            </p:extLst>
          </p:nvPr>
        </p:nvGraphicFramePr>
        <p:xfrm>
          <a:off x="480064" y="1133745"/>
          <a:ext cx="8229600" cy="51770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2512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4" y="233645"/>
            <a:ext cx="8171173" cy="1102589"/>
          </a:xfrm>
        </p:spPr>
        <p:txBody>
          <a:bodyPr/>
          <a:lstStyle/>
          <a:p>
            <a:r>
              <a:rPr lang="es-ES"/>
              <a:t>Cómo plantear las preguntas</a:t>
            </a:r>
          </a:p>
        </p:txBody>
      </p:sp>
      <p:graphicFrame>
        <p:nvGraphicFramePr>
          <p:cNvPr id="5" name="Content Placeholder 3">
            <a:extLst>
              <a:ext uri="{FF2B5EF4-FFF2-40B4-BE49-F238E27FC236}">
                <a16:creationId xmlns:a16="http://schemas.microsoft.com/office/drawing/2014/main" id="{EBD71BD0-B672-43EC-8834-7E025E8A6F19}"/>
              </a:ext>
            </a:extLst>
          </p:cNvPr>
          <p:cNvGraphicFramePr>
            <a:graphicFrameLocks noGrp="1"/>
          </p:cNvGraphicFramePr>
          <p:nvPr>
            <p:ph idx="1"/>
            <p:extLst>
              <p:ext uri="{D42A27DB-BD31-4B8C-83A1-F6EECF244321}">
                <p14:modId xmlns:p14="http://schemas.microsoft.com/office/powerpoint/2010/main" val="4209592790"/>
              </p:ext>
            </p:extLst>
          </p:nvPr>
        </p:nvGraphicFramePr>
        <p:xfrm>
          <a:off x="457200" y="1178750"/>
          <a:ext cx="8229600" cy="5222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17753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0F44F-3ED4-4633-9DDC-691F493389E8}"/>
              </a:ext>
            </a:extLst>
          </p:cNvPr>
          <p:cNvSpPr>
            <a:spLocks noGrp="1"/>
          </p:cNvSpPr>
          <p:nvPr>
            <p:ph type="title"/>
          </p:nvPr>
        </p:nvSpPr>
        <p:spPr/>
        <p:txBody>
          <a:bodyPr/>
          <a:lstStyle/>
          <a:p>
            <a:r>
              <a:rPr lang="es-ES"/>
              <a:t>Patrones de salto para el MFN</a:t>
            </a:r>
          </a:p>
        </p:txBody>
      </p:sp>
      <p:sp>
        <p:nvSpPr>
          <p:cNvPr id="4" name="Slide Number Placeholder 3">
            <a:extLst>
              <a:ext uri="{FF2B5EF4-FFF2-40B4-BE49-F238E27FC236}">
                <a16:creationId xmlns:a16="http://schemas.microsoft.com/office/drawing/2014/main" id="{5A6F6E31-2D88-494F-922C-B0287776C3B8}"/>
              </a:ext>
            </a:extLst>
          </p:cNvPr>
          <p:cNvSpPr>
            <a:spLocks noGrp="1"/>
          </p:cNvSpPr>
          <p:nvPr>
            <p:ph type="sldNum" sz="quarter" idx="12"/>
          </p:nvPr>
        </p:nvSpPr>
        <p:spPr/>
        <p:txBody>
          <a:bodyPr/>
          <a:lstStyle/>
          <a:p>
            <a:fld id="{90674DFE-F235-4FE6-B070-9AAFFB84EECD}" type="slidenum">
              <a:rPr lang="fr-FR" smtClean="0"/>
              <a:t>18</a:t>
            </a:fld>
            <a:endParaRPr lang="fr-FR"/>
          </a:p>
        </p:txBody>
      </p:sp>
      <p:sp>
        <p:nvSpPr>
          <p:cNvPr id="9" name="Rectangle 8">
            <a:extLst>
              <a:ext uri="{FF2B5EF4-FFF2-40B4-BE49-F238E27FC236}">
                <a16:creationId xmlns:a16="http://schemas.microsoft.com/office/drawing/2014/main" id="{87652F1F-727F-4BD0-8C94-482B02ADC123}"/>
              </a:ext>
            </a:extLst>
          </p:cNvPr>
          <p:cNvSpPr/>
          <p:nvPr/>
        </p:nvSpPr>
        <p:spPr>
          <a:xfrm>
            <a:off x="500960" y="1295400"/>
            <a:ext cx="8033440" cy="2031325"/>
          </a:xfrm>
          <a:prstGeom prst="rect">
            <a:avLst/>
          </a:prstGeom>
        </p:spPr>
        <p:txBody>
          <a:bodyPr wrap="square">
            <a:spAutoFit/>
          </a:bodyPr>
          <a:lstStyle/>
          <a:p>
            <a:r>
              <a:rPr lang="es-ES" sz="1800" b="1" dirty="0"/>
              <a:t>Siga los patrones de salto con atención: </a:t>
            </a:r>
          </a:p>
          <a:p>
            <a:pPr marL="285750" indent="-285750">
              <a:buFont typeface="Arial" panose="020B0604020202020204" pitchFamily="34" charset="0"/>
              <a:buChar char="•"/>
            </a:pPr>
            <a:r>
              <a:rPr lang="es-ES" sz="1800" dirty="0"/>
              <a:t>La encuesta dirige al entrevistador para que se salte ciertas preguntas según la respuesta dada. </a:t>
            </a:r>
          </a:p>
          <a:p>
            <a:pPr marL="285750" indent="-285750">
              <a:buFont typeface="Arial" panose="020B0604020202020204" pitchFamily="34" charset="0"/>
              <a:buChar char="•"/>
            </a:pPr>
            <a:r>
              <a:rPr lang="es-ES" sz="1800" dirty="0"/>
              <a:t>Estos patrones de salto se dividen en dos categorías: </a:t>
            </a:r>
          </a:p>
          <a:p>
            <a:pPr marL="742950" lvl="1" indent="-285750">
              <a:buFont typeface="Arial" panose="020B0604020202020204" pitchFamily="34" charset="0"/>
              <a:buChar char="•"/>
            </a:pPr>
            <a:r>
              <a:rPr lang="es-ES" sz="1800" dirty="0"/>
              <a:t>Los patrones de salto que dirigen el entrevistador a diferentes preguntas basadas en la edad. </a:t>
            </a:r>
          </a:p>
          <a:p>
            <a:pPr marL="739775" indent="-277813">
              <a:buFont typeface="Arial" panose="020B0604020202020204" pitchFamily="34" charset="0"/>
              <a:buChar char="•"/>
            </a:pPr>
            <a:r>
              <a:rPr lang="es-ES" sz="1800" dirty="0"/>
              <a:t>Los patrones de salto relacionados con la utilización o no de dispositivos de ayuda por parte del niño.</a:t>
            </a:r>
          </a:p>
        </p:txBody>
      </p:sp>
      <p:sp>
        <p:nvSpPr>
          <p:cNvPr id="10" name="Rectangular Callout 6">
            <a:extLst>
              <a:ext uri="{FF2B5EF4-FFF2-40B4-BE49-F238E27FC236}">
                <a16:creationId xmlns:a16="http://schemas.microsoft.com/office/drawing/2014/main" id="{81E3E63E-93C4-4198-BF91-140CD745F0DB}"/>
              </a:ext>
            </a:extLst>
          </p:cNvPr>
          <p:cNvSpPr/>
          <p:nvPr/>
        </p:nvSpPr>
        <p:spPr>
          <a:xfrm>
            <a:off x="5758760" y="3351904"/>
            <a:ext cx="3200400" cy="3125096"/>
          </a:xfrm>
          <a:prstGeom prst="wedgeRectCallout">
            <a:avLst>
              <a:gd name="adj1" fmla="val -67684"/>
              <a:gd name="adj2" fmla="val -8849"/>
            </a:avLst>
          </a:prstGeom>
          <a:solidFill>
            <a:srgbClr val="7ECA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800" b="1">
                <a:solidFill>
                  <a:srgbClr val="C00000"/>
                </a:solidFill>
              </a:rPr>
              <a:t>Nota: </a:t>
            </a:r>
          </a:p>
          <a:p>
            <a:endParaRPr lang="en-US" sz="1800" b="1" dirty="0">
              <a:solidFill>
                <a:srgbClr val="C00000"/>
              </a:solidFill>
            </a:endParaRPr>
          </a:p>
          <a:p>
            <a:pPr marL="285750" indent="-285750">
              <a:buFont typeface="Arial" panose="020B0604020202020204" pitchFamily="34" charset="0"/>
              <a:buChar char="•"/>
            </a:pPr>
            <a:r>
              <a:rPr lang="es-ES" sz="1800">
                <a:solidFill>
                  <a:schemeClr val="tx1"/>
                </a:solidFill>
              </a:rPr>
              <a:t>La </a:t>
            </a:r>
            <a:r>
              <a:rPr lang="es-ES" sz="1800" b="1">
                <a:solidFill>
                  <a:schemeClr val="tx1"/>
                </a:solidFill>
              </a:rPr>
              <a:t>última columna </a:t>
            </a:r>
            <a:r>
              <a:rPr lang="es-ES" sz="1800">
                <a:solidFill>
                  <a:schemeClr val="tx1"/>
                </a:solidFill>
              </a:rPr>
              <a:t>del cuestionario indica el </a:t>
            </a:r>
            <a:r>
              <a:rPr lang="es-ES" sz="1800" b="1">
                <a:solidFill>
                  <a:schemeClr val="tx1"/>
                </a:solidFill>
              </a:rPr>
              <a:t>patrón de salto. </a:t>
            </a:r>
          </a:p>
          <a:p>
            <a:endParaRPr lang="en-US" sz="1800" b="1" dirty="0">
              <a:solidFill>
                <a:schemeClr val="tx1"/>
              </a:solidFill>
            </a:endParaRPr>
          </a:p>
          <a:p>
            <a:pPr marL="285750" indent="-285750">
              <a:buFont typeface="Arial" panose="020B0604020202020204" pitchFamily="34" charset="0"/>
              <a:buChar char="•"/>
            </a:pPr>
            <a:r>
              <a:rPr lang="es-ES" sz="1800">
                <a:solidFill>
                  <a:schemeClr val="tx1"/>
                </a:solidFill>
              </a:rPr>
              <a:t>En CF1 si la respuesta es «no», entonces hay que saltar al CF3.</a:t>
            </a:r>
          </a:p>
        </p:txBody>
      </p:sp>
      <p:pic>
        <p:nvPicPr>
          <p:cNvPr id="12" name="Marcador de contenido 11">
            <a:extLst>
              <a:ext uri="{FF2B5EF4-FFF2-40B4-BE49-F238E27FC236}">
                <a16:creationId xmlns:a16="http://schemas.microsoft.com/office/drawing/2014/main" id="{DCFF7F00-44E2-4259-9B1D-4EA636EC445E}"/>
              </a:ext>
            </a:extLst>
          </p:cNvPr>
          <p:cNvPicPr>
            <a:picLocks noGrp="1" noChangeAspect="1"/>
          </p:cNvPicPr>
          <p:nvPr>
            <p:ph idx="1"/>
          </p:nvPr>
        </p:nvPicPr>
        <p:blipFill>
          <a:blip r:embed="rId3"/>
          <a:stretch>
            <a:fillRect/>
          </a:stretch>
        </p:blipFill>
        <p:spPr>
          <a:xfrm>
            <a:off x="500960" y="3531276"/>
            <a:ext cx="4619935" cy="2635700"/>
          </a:xfrm>
          <a:prstGeom prst="rect">
            <a:avLst/>
          </a:prstGeom>
        </p:spPr>
      </p:pic>
    </p:spTree>
    <p:extLst>
      <p:ext uri="{BB962C8B-B14F-4D97-AF65-F5344CB8AC3E}">
        <p14:creationId xmlns:p14="http://schemas.microsoft.com/office/powerpoint/2010/main" val="3572802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DFA9D-880F-4B0A-B1CF-1F9935E2F9CA}"/>
              </a:ext>
            </a:extLst>
          </p:cNvPr>
          <p:cNvSpPr>
            <a:spLocks noGrp="1"/>
          </p:cNvSpPr>
          <p:nvPr>
            <p:ph type="title"/>
          </p:nvPr>
        </p:nvSpPr>
        <p:spPr>
          <a:xfrm>
            <a:off x="480064" y="278650"/>
            <a:ext cx="8171173" cy="1102589"/>
          </a:xfrm>
        </p:spPr>
        <p:txBody>
          <a:bodyPr/>
          <a:lstStyle/>
          <a:p>
            <a:r>
              <a:rPr lang="es-ES" dirty="0"/>
              <a:t>Diferencias</a:t>
            </a:r>
          </a:p>
        </p:txBody>
      </p:sp>
      <p:graphicFrame>
        <p:nvGraphicFramePr>
          <p:cNvPr id="5" name="Content Placeholder 3">
            <a:extLst>
              <a:ext uri="{FF2B5EF4-FFF2-40B4-BE49-F238E27FC236}">
                <a16:creationId xmlns:a16="http://schemas.microsoft.com/office/drawing/2014/main" id="{C26E5718-0423-4BFA-918E-E1E1AE00C8DF}"/>
              </a:ext>
            </a:extLst>
          </p:cNvPr>
          <p:cNvGraphicFramePr>
            <a:graphicFrameLocks noGrp="1"/>
          </p:cNvGraphicFramePr>
          <p:nvPr>
            <p:ph idx="1"/>
            <p:extLst>
              <p:ext uri="{D42A27DB-BD31-4B8C-83A1-F6EECF244321}">
                <p14:modId xmlns:p14="http://schemas.microsoft.com/office/powerpoint/2010/main" val="3389447160"/>
              </p:ext>
            </p:extLst>
          </p:nvPr>
        </p:nvGraphicFramePr>
        <p:xfrm>
          <a:off x="421637" y="989561"/>
          <a:ext cx="8229600" cy="5598160"/>
        </p:xfrm>
        <a:graphic>
          <a:graphicData uri="http://schemas.openxmlformats.org/drawingml/2006/table">
            <a:tbl>
              <a:tblPr firstRow="1" bandRow="1">
                <a:tableStyleId>{5940675A-B579-460E-94D1-54222C63F5DA}</a:tableStyleId>
              </a:tblPr>
              <a:tblGrid>
                <a:gridCol w="2013639">
                  <a:extLst>
                    <a:ext uri="{9D8B030D-6E8A-4147-A177-3AD203B41FA5}">
                      <a16:colId xmlns:a16="http://schemas.microsoft.com/office/drawing/2014/main" val="2867022995"/>
                    </a:ext>
                  </a:extLst>
                </a:gridCol>
                <a:gridCol w="3124200">
                  <a:extLst>
                    <a:ext uri="{9D8B030D-6E8A-4147-A177-3AD203B41FA5}">
                      <a16:colId xmlns:a16="http://schemas.microsoft.com/office/drawing/2014/main" val="1429770890"/>
                    </a:ext>
                  </a:extLst>
                </a:gridCol>
                <a:gridCol w="3091761">
                  <a:extLst>
                    <a:ext uri="{9D8B030D-6E8A-4147-A177-3AD203B41FA5}">
                      <a16:colId xmlns:a16="http://schemas.microsoft.com/office/drawing/2014/main" val="4190143663"/>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400" b="1"/>
                        <a:t> </a:t>
                      </a:r>
                    </a:p>
                    <a:p>
                      <a:endParaRPr lang="en-US" sz="1400" b="1" dirty="0">
                        <a:solidFill>
                          <a:srgbClr val="C00000"/>
                        </a:solidFill>
                      </a:endParaRPr>
                    </a:p>
                  </a:txBody>
                  <a:tcPr anchor="ctr"/>
                </a:tc>
                <a:tc>
                  <a:txBody>
                    <a:bodyPr/>
                    <a:lstStyle/>
                    <a:p>
                      <a:pPr algn="ctr"/>
                      <a:r>
                        <a:rPr lang="es-ES" sz="1600" b="1" dirty="0"/>
                        <a:t>Preguntas del Módulo sobre el funcionamiento en niños y niñas (CFM –</a:t>
                      </a:r>
                      <a:r>
                        <a:rPr lang="es-ES" sz="1600" b="1" i="1" dirty="0"/>
                        <a:t>Child Functioning Module</a:t>
                      </a:r>
                      <a:r>
                        <a:rPr lang="es-ES" sz="1600" b="1" dirty="0"/>
                        <a:t>)  </a:t>
                      </a:r>
                    </a:p>
                  </a:txBody>
                  <a:tcPr/>
                </a:tc>
                <a:tc>
                  <a:txBody>
                    <a:bodyPr/>
                    <a:lstStyle/>
                    <a:p>
                      <a:pPr algn="ctr"/>
                      <a:r>
                        <a:rPr lang="es-ES" sz="1600" b="1" baseline="0"/>
                        <a:t>Preguntas del Grupo de Washington –Versión Breve (WG-SS) </a:t>
                      </a:r>
                    </a:p>
                  </a:txBody>
                  <a:tcPr/>
                </a:tc>
                <a:extLst>
                  <a:ext uri="{0D108BD9-81ED-4DB2-BD59-A6C34878D82A}">
                    <a16:rowId xmlns:a16="http://schemas.microsoft.com/office/drawing/2014/main" val="4147367079"/>
                  </a:ext>
                </a:extLst>
              </a:tr>
              <a:tr h="350520">
                <a:tc>
                  <a:txBody>
                    <a:bodyPr/>
                    <a:lstStyle/>
                    <a:p>
                      <a:r>
                        <a:rPr lang="es-ES" sz="1600" b="1" baseline="0"/>
                        <a:t>Ámbitos evaluados</a:t>
                      </a:r>
                    </a:p>
                  </a:txBody>
                  <a:tcPr anchor="ctr"/>
                </a:tc>
                <a:tc>
                  <a:txBody>
                    <a:bodyPr/>
                    <a:lstStyle/>
                    <a:p>
                      <a:r>
                        <a:rPr lang="es-ES" sz="1400" baseline="0"/>
                        <a:t>Ámbitos funcionales evaluados: 14</a:t>
                      </a:r>
                    </a:p>
                  </a:txBody>
                  <a:tcPr/>
                </a:tc>
                <a:tc>
                  <a:txBody>
                    <a:bodyPr/>
                    <a:lstStyle/>
                    <a:p>
                      <a:r>
                        <a:rPr lang="es-ES" sz="1400" baseline="0"/>
                        <a:t>Ámbitos funcionales evaluados: 6</a:t>
                      </a:r>
                    </a:p>
                  </a:txBody>
                  <a:tcPr/>
                </a:tc>
                <a:extLst>
                  <a:ext uri="{0D108BD9-81ED-4DB2-BD59-A6C34878D82A}">
                    <a16:rowId xmlns:a16="http://schemas.microsoft.com/office/drawing/2014/main" val="524175229"/>
                  </a:ext>
                </a:extLst>
              </a:tr>
              <a:tr h="370840">
                <a:tc>
                  <a:txBody>
                    <a:bodyPr/>
                    <a:lstStyle/>
                    <a:p>
                      <a:r>
                        <a:rPr lang="es-ES" sz="1600" b="1" dirty="0"/>
                        <a:t>Número de preguntas</a:t>
                      </a:r>
                    </a:p>
                  </a:txBody>
                  <a:tcPr anchor="ctr"/>
                </a:tc>
                <a:tc>
                  <a:txBody>
                    <a:bodyPr/>
                    <a:lstStyle/>
                    <a:p>
                      <a:pPr algn="l"/>
                      <a:r>
                        <a:rPr lang="es-ES" sz="1400" dirty="0"/>
                        <a:t>CFM 2-4 años tiene</a:t>
                      </a:r>
                      <a:r>
                        <a:rPr lang="es-ES" sz="1400" baseline="0" dirty="0"/>
                        <a:t> </a:t>
                      </a:r>
                      <a:r>
                        <a:rPr lang="es-ES" sz="1400" dirty="0"/>
                        <a:t>16 preguntas</a:t>
                      </a:r>
                      <a:r>
                        <a:rPr lang="es-ES" sz="1400" baseline="0" dirty="0"/>
                        <a:t> </a:t>
                      </a:r>
                    </a:p>
                    <a:p>
                      <a:pPr algn="l"/>
                      <a:r>
                        <a:rPr lang="es-ES" sz="1400" baseline="0" dirty="0"/>
                        <a:t>CFM 5</a:t>
                      </a:r>
                      <a:r>
                        <a:rPr lang="es-ES" sz="1400" dirty="0"/>
                        <a:t>-17 años tiene</a:t>
                      </a:r>
                      <a:r>
                        <a:rPr lang="es-ES" sz="1400" baseline="0" dirty="0"/>
                        <a:t> </a:t>
                      </a:r>
                      <a:r>
                        <a:rPr lang="es-ES" sz="1400" dirty="0"/>
                        <a:t>24 preguntas</a:t>
                      </a:r>
                    </a:p>
                  </a:txBody>
                  <a:tcPr/>
                </a:tc>
                <a:tc>
                  <a:txBody>
                    <a:bodyPr/>
                    <a:lstStyle/>
                    <a:p>
                      <a:r>
                        <a:rPr lang="es-ES" sz="1400"/>
                        <a:t>6 preguntas</a:t>
                      </a:r>
                    </a:p>
                  </a:txBody>
                  <a:tcPr/>
                </a:tc>
                <a:extLst>
                  <a:ext uri="{0D108BD9-81ED-4DB2-BD59-A6C34878D82A}">
                    <a16:rowId xmlns:a16="http://schemas.microsoft.com/office/drawing/2014/main" val="3743391969"/>
                  </a:ext>
                </a:extLst>
              </a:tr>
              <a:tr h="370840">
                <a:tc>
                  <a:txBody>
                    <a:bodyPr/>
                    <a:lstStyle/>
                    <a:p>
                      <a:r>
                        <a:rPr lang="es-ES" sz="1600" b="1" dirty="0"/>
                        <a:t>Tipos de respuestas</a:t>
                      </a:r>
                    </a:p>
                  </a:txBody>
                  <a:tcPr anchor="ctr"/>
                </a:tc>
                <a:tc>
                  <a:txBody>
                    <a:bodyPr/>
                    <a:lstStyle/>
                    <a:p>
                      <a:r>
                        <a:rPr lang="es-ES" sz="1400" dirty="0"/>
                        <a:t>Respuestas</a:t>
                      </a:r>
                      <a:r>
                        <a:rPr lang="es-ES" sz="1400" baseline="0" dirty="0"/>
                        <a:t> dicotómicas (SÍ/NO), así como respuestas de escala </a:t>
                      </a:r>
                    </a:p>
                  </a:txBody>
                  <a:tcPr/>
                </a:tc>
                <a:tc>
                  <a:txBody>
                    <a:bodyPr/>
                    <a:lstStyle/>
                    <a:p>
                      <a:r>
                        <a:rPr lang="es-ES" sz="1400"/>
                        <a:t>Solo tiene respuestas de escala</a:t>
                      </a:r>
                    </a:p>
                  </a:txBody>
                  <a:tcPr/>
                </a:tc>
                <a:extLst>
                  <a:ext uri="{0D108BD9-81ED-4DB2-BD59-A6C34878D82A}">
                    <a16:rowId xmlns:a16="http://schemas.microsoft.com/office/drawing/2014/main" val="2421649248"/>
                  </a:ext>
                </a:extLst>
              </a:tr>
              <a:tr h="370840">
                <a:tc>
                  <a:txBody>
                    <a:bodyPr/>
                    <a:lstStyle/>
                    <a:p>
                      <a:r>
                        <a:rPr lang="es-ES" sz="1600" b="1" baseline="0" dirty="0"/>
                        <a:t>Tiempo necesario</a:t>
                      </a:r>
                    </a:p>
                  </a:txBody>
                  <a:tcPr anchor="ctr"/>
                </a:tc>
                <a:tc>
                  <a:txBody>
                    <a:bodyPr/>
                    <a:lstStyle/>
                    <a:p>
                      <a:r>
                        <a:rPr lang="es-ES" sz="1400" dirty="0"/>
                        <a:t>5-10 minutos o</a:t>
                      </a:r>
                      <a:r>
                        <a:rPr lang="es-ES" sz="1400" baseline="0" dirty="0"/>
                        <a:t> más por niño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a:t>3 minutos o más </a:t>
                      </a:r>
                      <a:r>
                        <a:rPr lang="es-ES" sz="1400" baseline="0" dirty="0"/>
                        <a:t>por persona entrevistada</a:t>
                      </a:r>
                    </a:p>
                  </a:txBody>
                  <a:tcPr/>
                </a:tc>
                <a:extLst>
                  <a:ext uri="{0D108BD9-81ED-4DB2-BD59-A6C34878D82A}">
                    <a16:rowId xmlns:a16="http://schemas.microsoft.com/office/drawing/2014/main" val="640531166"/>
                  </a:ext>
                </a:extLst>
              </a:tr>
              <a:tr h="370840">
                <a:tc>
                  <a:txBody>
                    <a:bodyPr/>
                    <a:lstStyle/>
                    <a:p>
                      <a:r>
                        <a:rPr lang="es-ES" sz="1600" b="1"/>
                        <a:t>¿Respuesta de tercero?</a:t>
                      </a:r>
                    </a:p>
                  </a:txBody>
                  <a:tcPr anchor="ctr"/>
                </a:tc>
                <a:tc>
                  <a:txBody>
                    <a:bodyPr/>
                    <a:lstStyle/>
                    <a:p>
                      <a:r>
                        <a:rPr lang="es-ES" sz="1400" dirty="0"/>
                        <a:t>Siempre permitida</a:t>
                      </a:r>
                    </a:p>
                  </a:txBody>
                  <a:tcPr/>
                </a:tc>
                <a:tc>
                  <a:txBody>
                    <a:bodyPr/>
                    <a:lstStyle/>
                    <a:p>
                      <a:r>
                        <a:rPr lang="es-ES" sz="1400" dirty="0"/>
                        <a:t>A veces permitida</a:t>
                      </a:r>
                    </a:p>
                  </a:txBody>
                  <a:tcPr/>
                </a:tc>
                <a:extLst>
                  <a:ext uri="{0D108BD9-81ED-4DB2-BD59-A6C34878D82A}">
                    <a16:rowId xmlns:a16="http://schemas.microsoft.com/office/drawing/2014/main" val="2076299469"/>
                  </a:ext>
                </a:extLst>
              </a:tr>
              <a:tr h="370840">
                <a:tc>
                  <a:txBody>
                    <a:bodyPr/>
                    <a:lstStyle/>
                    <a:p>
                      <a:r>
                        <a:rPr lang="es-ES" sz="1600" b="1" dirty="0"/>
                        <a:t>Flexibilidad para profundizar una pregunta </a:t>
                      </a:r>
                    </a:p>
                  </a:txBody>
                  <a:tcPr anchor="ctr"/>
                </a:tc>
                <a:tc>
                  <a:txBody>
                    <a:bodyPr/>
                    <a:lstStyle/>
                    <a:p>
                      <a:r>
                        <a:rPr lang="es-ES" sz="1400" baseline="0" dirty="0"/>
                        <a:t>Permitido cuando la persona interrogada no haya respondido correctamente a la pregunta</a:t>
                      </a:r>
                    </a:p>
                  </a:txBody>
                  <a:tcPr/>
                </a:tc>
                <a:tc>
                  <a:txBody>
                    <a:bodyPr/>
                    <a:lstStyle/>
                    <a:p>
                      <a:r>
                        <a:rPr lang="es-ES" sz="1400" dirty="0"/>
                        <a:t>Profundizar/desviarse de una pregunta no está permitido</a:t>
                      </a:r>
                    </a:p>
                  </a:txBody>
                  <a:tcPr/>
                </a:tc>
                <a:extLst>
                  <a:ext uri="{0D108BD9-81ED-4DB2-BD59-A6C34878D82A}">
                    <a16:rowId xmlns:a16="http://schemas.microsoft.com/office/drawing/2014/main" val="474316515"/>
                  </a:ext>
                </a:extLst>
              </a:tr>
              <a:tr h="370840">
                <a:tc>
                  <a:txBody>
                    <a:bodyPr/>
                    <a:lstStyle/>
                    <a:p>
                      <a:r>
                        <a:rPr lang="es-ES" sz="1600" b="1"/>
                        <a:t>Patrones de salto </a:t>
                      </a:r>
                    </a:p>
                  </a:txBody>
                  <a:tcPr anchor="ctr"/>
                </a:tc>
                <a:tc>
                  <a:txBody>
                    <a:bodyPr/>
                    <a:lstStyle/>
                    <a:p>
                      <a:r>
                        <a:rPr lang="es-ES" sz="1400" dirty="0"/>
                        <a:t>El cuestionario tiene integrados patrones de salto</a:t>
                      </a:r>
                    </a:p>
                  </a:txBody>
                  <a:tcPr/>
                </a:tc>
                <a:tc>
                  <a:txBody>
                    <a:bodyPr/>
                    <a:lstStyle/>
                    <a:p>
                      <a:r>
                        <a:rPr lang="es-ES" sz="1400" dirty="0"/>
                        <a:t>Las</a:t>
                      </a:r>
                      <a:r>
                        <a:rPr lang="es-ES" sz="1400" baseline="0" dirty="0"/>
                        <a:t> seis preguntas son obligatorias, y ninguna de ellas debería ser omitida (usualmente)</a:t>
                      </a:r>
                    </a:p>
                  </a:txBody>
                  <a:tcPr/>
                </a:tc>
                <a:extLst>
                  <a:ext uri="{0D108BD9-81ED-4DB2-BD59-A6C34878D82A}">
                    <a16:rowId xmlns:a16="http://schemas.microsoft.com/office/drawing/2014/main" val="3734460535"/>
                  </a:ext>
                </a:extLst>
              </a:tr>
              <a:tr h="370840">
                <a:tc>
                  <a:txBody>
                    <a:bodyPr/>
                    <a:lstStyle/>
                    <a:p>
                      <a:r>
                        <a:rPr lang="es-ES" sz="1600" b="1" dirty="0"/>
                        <a:t>Población objetivo </a:t>
                      </a:r>
                    </a:p>
                  </a:txBody>
                  <a:tcPr anchor="ctr"/>
                </a:tc>
                <a:tc>
                  <a:txBody>
                    <a:bodyPr/>
                    <a:lstStyle/>
                    <a:p>
                      <a:r>
                        <a:rPr lang="es-ES" sz="1400" dirty="0"/>
                        <a:t>Niños de 2-17 años</a:t>
                      </a:r>
                      <a:r>
                        <a:rPr lang="es-ES" sz="1400" baseline="0" dirty="0"/>
                        <a:t> </a:t>
                      </a:r>
                    </a:p>
                  </a:txBody>
                  <a:tcPr/>
                </a:tc>
                <a:tc>
                  <a:txBody>
                    <a:bodyPr/>
                    <a:lstStyle/>
                    <a:p>
                      <a:r>
                        <a:rPr lang="es-ES" sz="1400" dirty="0"/>
                        <a:t>Personas mayores de 18 años</a:t>
                      </a:r>
                    </a:p>
                  </a:txBody>
                  <a:tcPr/>
                </a:tc>
                <a:extLst>
                  <a:ext uri="{0D108BD9-81ED-4DB2-BD59-A6C34878D82A}">
                    <a16:rowId xmlns:a16="http://schemas.microsoft.com/office/drawing/2014/main" val="1272586549"/>
                  </a:ext>
                </a:extLst>
              </a:tr>
            </a:tbl>
          </a:graphicData>
        </a:graphic>
      </p:graphicFrame>
    </p:spTree>
    <p:extLst>
      <p:ext uri="{BB962C8B-B14F-4D97-AF65-F5344CB8AC3E}">
        <p14:creationId xmlns:p14="http://schemas.microsoft.com/office/powerpoint/2010/main" val="3324895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a:t>Objetivos de esta sesión:</a:t>
            </a:r>
          </a:p>
        </p:txBody>
      </p:sp>
      <p:sp>
        <p:nvSpPr>
          <p:cNvPr id="3" name="Rectangle 2">
            <a:extLst>
              <a:ext uri="{FF2B5EF4-FFF2-40B4-BE49-F238E27FC236}">
                <a16:creationId xmlns:a16="http://schemas.microsoft.com/office/drawing/2014/main" id="{054CC10B-06ED-474B-A5FB-D37858A0B86E}"/>
              </a:ext>
            </a:extLst>
          </p:cNvPr>
          <p:cNvSpPr/>
          <p:nvPr/>
        </p:nvSpPr>
        <p:spPr>
          <a:xfrm>
            <a:off x="480064" y="1681929"/>
            <a:ext cx="8183872" cy="3785652"/>
          </a:xfrm>
          <a:prstGeom prst="rect">
            <a:avLst/>
          </a:prstGeom>
        </p:spPr>
        <p:txBody>
          <a:bodyPr wrap="square">
            <a:spAutoFit/>
          </a:bodyPr>
          <a:lstStyle/>
          <a:p>
            <a:pPr lvl="0"/>
            <a:endParaRPr lang="en-GB" sz="2000" dirty="0"/>
          </a:p>
          <a:p>
            <a:pPr marL="285750" lvl="0" indent="-285750">
              <a:buFont typeface="Arial" panose="020B0604020202020204" pitchFamily="34" charset="0"/>
              <a:buChar char="•"/>
            </a:pPr>
            <a:r>
              <a:rPr lang="es-ES" sz="2000" dirty="0"/>
              <a:t>Explicar los factores que influencian la validez y la fiabilidad de los datos desglosados por discapacidad en los contextos humanitarios</a:t>
            </a:r>
          </a:p>
          <a:p>
            <a:pPr lvl="0"/>
            <a:endParaRPr lang="en-GB" sz="2000" dirty="0"/>
          </a:p>
          <a:p>
            <a:pPr marL="285750" lvl="0" indent="-285750">
              <a:buFont typeface="Arial" panose="020B0604020202020204" pitchFamily="34" charset="0"/>
              <a:buChar char="•"/>
            </a:pPr>
            <a:r>
              <a:rPr lang="es-ES" sz="2000" dirty="0"/>
              <a:t>Describir la lógica que subyace a la utilización y la aplicación de la WG-SS</a:t>
            </a:r>
          </a:p>
          <a:p>
            <a:pPr marL="285750" lvl="0" indent="-285750">
              <a:buFont typeface="Arial" panose="020B0604020202020204" pitchFamily="34" charset="0"/>
              <a:buChar char="•"/>
            </a:pPr>
            <a:endParaRPr lang="en-GB" sz="2000" dirty="0"/>
          </a:p>
          <a:p>
            <a:pPr marL="285750" lvl="0" indent="-285750">
              <a:buFont typeface="Arial" panose="020B0604020202020204" pitchFamily="34" charset="0"/>
              <a:buChar char="•"/>
            </a:pPr>
            <a:r>
              <a:rPr lang="es-ES" sz="2000" dirty="0"/>
              <a:t>Resaltar las ventajas y los desafíos de usar la WG-SS en los contextos humanitarios</a:t>
            </a:r>
          </a:p>
          <a:p>
            <a:pPr marL="285750" lvl="0" indent="-285750">
              <a:buFont typeface="Arial" panose="020B0604020202020204" pitchFamily="34" charset="0"/>
              <a:buChar char="•"/>
            </a:pPr>
            <a:endParaRPr lang="en-GB" sz="2000" dirty="0"/>
          </a:p>
          <a:p>
            <a:pPr marL="285750" lvl="0" indent="-285750">
              <a:buFont typeface="Arial" panose="020B0604020202020204" pitchFamily="34" charset="0"/>
              <a:buChar char="•"/>
            </a:pPr>
            <a:r>
              <a:rPr lang="es-ES" sz="2000" dirty="0"/>
              <a:t>Plantear la WG-SS en los contextos humanitarios con precisión y eficiencia.</a:t>
            </a:r>
          </a:p>
        </p:txBody>
      </p:sp>
    </p:spTree>
    <p:extLst>
      <p:ext uri="{BB962C8B-B14F-4D97-AF65-F5344CB8AC3E}">
        <p14:creationId xmlns:p14="http://schemas.microsoft.com/office/powerpoint/2010/main" val="239046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200">
                <a:ea typeface="Verdana" panose="020B0604030504040204" pitchFamily="34" charset="0"/>
              </a:rPr>
              <a:t>Datos sobre la discapacidad</a:t>
            </a:r>
          </a:p>
        </p:txBody>
      </p:sp>
      <p:pic>
        <p:nvPicPr>
          <p:cNvPr id="10" name="Picture 9">
            <a:extLst>
              <a:ext uri="{FF2B5EF4-FFF2-40B4-BE49-F238E27FC236}">
                <a16:creationId xmlns:a16="http://schemas.microsoft.com/office/drawing/2014/main" id="{5D35265B-7860-47B7-838C-9D06374E921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62056" y="1936457"/>
            <a:ext cx="7607188" cy="3886200"/>
          </a:xfrm>
          <a:prstGeom prst="rect">
            <a:avLst/>
          </a:prstGeom>
          <a:noFill/>
          <a:ln>
            <a:noFill/>
          </a:ln>
        </p:spPr>
      </p:pic>
    </p:spTree>
    <p:extLst>
      <p:ext uri="{BB962C8B-B14F-4D97-AF65-F5344CB8AC3E}">
        <p14:creationId xmlns:p14="http://schemas.microsoft.com/office/powerpoint/2010/main" val="1823081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200">
                <a:ea typeface="Verdana" panose="020B0604030504040204" pitchFamily="34" charset="0"/>
              </a:rPr>
              <a:t>Datos sobre la discapacidad </a:t>
            </a:r>
          </a:p>
        </p:txBody>
      </p:sp>
      <p:graphicFrame>
        <p:nvGraphicFramePr>
          <p:cNvPr id="4" name="Table 2">
            <a:extLst>
              <a:ext uri="{FF2B5EF4-FFF2-40B4-BE49-F238E27FC236}">
                <a16:creationId xmlns:a16="http://schemas.microsoft.com/office/drawing/2014/main" id="{891EA90D-A0CF-441A-8804-877563DD0705}"/>
              </a:ext>
            </a:extLst>
          </p:cNvPr>
          <p:cNvGraphicFramePr>
            <a:graphicFrameLocks noGrp="1"/>
          </p:cNvGraphicFramePr>
          <p:nvPr>
            <p:extLst>
              <p:ext uri="{D42A27DB-BD31-4B8C-83A1-F6EECF244321}">
                <p14:modId xmlns:p14="http://schemas.microsoft.com/office/powerpoint/2010/main" val="431471175"/>
              </p:ext>
            </p:extLst>
          </p:nvPr>
        </p:nvGraphicFramePr>
        <p:xfrm>
          <a:off x="566555" y="1403775"/>
          <a:ext cx="8100900" cy="3992137"/>
        </p:xfrm>
        <a:graphic>
          <a:graphicData uri="http://schemas.openxmlformats.org/drawingml/2006/table">
            <a:tbl>
              <a:tblPr firstRow="1" bandRow="1">
                <a:tableStyleId>{5C22544A-7EE6-4342-B048-85BDC9FD1C3A}</a:tableStyleId>
              </a:tblPr>
              <a:tblGrid>
                <a:gridCol w="2700300">
                  <a:extLst>
                    <a:ext uri="{9D8B030D-6E8A-4147-A177-3AD203B41FA5}">
                      <a16:colId xmlns:a16="http://schemas.microsoft.com/office/drawing/2014/main" val="20000"/>
                    </a:ext>
                  </a:extLst>
                </a:gridCol>
                <a:gridCol w="2665895">
                  <a:extLst>
                    <a:ext uri="{9D8B030D-6E8A-4147-A177-3AD203B41FA5}">
                      <a16:colId xmlns:a16="http://schemas.microsoft.com/office/drawing/2014/main" val="20001"/>
                    </a:ext>
                  </a:extLst>
                </a:gridCol>
                <a:gridCol w="2734705">
                  <a:extLst>
                    <a:ext uri="{9D8B030D-6E8A-4147-A177-3AD203B41FA5}">
                      <a16:colId xmlns:a16="http://schemas.microsoft.com/office/drawing/2014/main" val="20002"/>
                    </a:ext>
                  </a:extLst>
                </a:gridCol>
              </a:tblGrid>
              <a:tr h="945105">
                <a:tc>
                  <a:txBody>
                    <a:bodyPr/>
                    <a:lstStyle/>
                    <a:p>
                      <a:r>
                        <a:rPr lang="es-ES" noProof="0" dirty="0"/>
                        <a:t>¿Tiene usted una discapacidad</a:t>
                      </a:r>
                      <a:r>
                        <a:rPr lang="es-ES" baseline="0" noProof="0" dirty="0"/>
                        <a:t>?</a:t>
                      </a:r>
                      <a:endParaRPr lang="es-ES" noProof="0" dirty="0"/>
                    </a:p>
                  </a:txBody>
                  <a:tcPr/>
                </a:tc>
                <a:tc>
                  <a:txBody>
                    <a:bodyPr/>
                    <a:lstStyle/>
                    <a:p>
                      <a:r>
                        <a:rPr lang="es-ES" noProof="0"/>
                        <a:t>Lista</a:t>
                      </a:r>
                      <a:r>
                        <a:rPr lang="es-ES" baseline="0" noProof="0"/>
                        <a:t> de condiciones</a:t>
                      </a:r>
                      <a:endParaRPr lang="es-ES" noProof="0"/>
                    </a:p>
                  </a:txBody>
                  <a:tcPr/>
                </a:tc>
                <a:tc>
                  <a:txBody>
                    <a:bodyPr/>
                    <a:lstStyle/>
                    <a:p>
                      <a:r>
                        <a:rPr lang="es-ES" noProof="0" dirty="0"/>
                        <a:t>Enfoque funcional </a:t>
                      </a:r>
                    </a:p>
                  </a:txBody>
                  <a:tcPr/>
                </a:tc>
                <a:extLst>
                  <a:ext uri="{0D108BD9-81ED-4DB2-BD59-A6C34878D82A}">
                    <a16:rowId xmlns:a16="http://schemas.microsoft.com/office/drawing/2014/main" val="10000"/>
                  </a:ext>
                </a:extLst>
              </a:tr>
              <a:tr h="1043128">
                <a:tc>
                  <a:txBody>
                    <a:bodyPr/>
                    <a:lstStyle/>
                    <a:p>
                      <a:r>
                        <a:rPr lang="es-ES" noProof="0" dirty="0"/>
                        <a:t>Nigeria  ,05</a:t>
                      </a:r>
                    </a:p>
                    <a:p>
                      <a:endParaRPr lang="es-ES" noProof="0" dirty="0"/>
                    </a:p>
                  </a:txBody>
                  <a:tcPr/>
                </a:tc>
                <a:tc>
                  <a:txBody>
                    <a:bodyPr/>
                    <a:lstStyle/>
                    <a:p>
                      <a:r>
                        <a:rPr lang="es-ES" noProof="0" dirty="0"/>
                        <a:t>Colombia</a:t>
                      </a:r>
                      <a:r>
                        <a:rPr lang="es-ES" baseline="0" noProof="0" dirty="0"/>
                        <a:t> 1,8</a:t>
                      </a:r>
                      <a:endParaRPr lang="es-ES" noProof="0" dirty="0"/>
                    </a:p>
                  </a:txBody>
                  <a:tcPr/>
                </a:tc>
                <a:tc>
                  <a:txBody>
                    <a:bodyPr/>
                    <a:lstStyle/>
                    <a:p>
                      <a:r>
                        <a:rPr lang="es-ES" noProof="0" dirty="0"/>
                        <a:t>Polonia</a:t>
                      </a:r>
                      <a:r>
                        <a:rPr lang="es-ES" baseline="0" noProof="0" dirty="0"/>
                        <a:t> 10,0</a:t>
                      </a:r>
                      <a:endParaRPr lang="es-ES" noProof="0" dirty="0"/>
                    </a:p>
                  </a:txBody>
                  <a:tcPr/>
                </a:tc>
                <a:extLst>
                  <a:ext uri="{0D108BD9-81ED-4DB2-BD59-A6C34878D82A}">
                    <a16:rowId xmlns:a16="http://schemas.microsoft.com/office/drawing/2014/main" val="10001"/>
                  </a:ext>
                </a:extLst>
              </a:tr>
              <a:tr h="667968">
                <a:tc>
                  <a:txBody>
                    <a:bodyPr/>
                    <a:lstStyle/>
                    <a:p>
                      <a:r>
                        <a:rPr lang="es-ES" noProof="0" dirty="0"/>
                        <a:t>Jordania</a:t>
                      </a:r>
                      <a:r>
                        <a:rPr lang="es-ES" baseline="0" noProof="0" dirty="0"/>
                        <a:t> 1,2</a:t>
                      </a:r>
                      <a:endParaRPr lang="es-ES" noProof="0" dirty="0"/>
                    </a:p>
                  </a:txBody>
                  <a:tcPr/>
                </a:tc>
                <a:tc>
                  <a:txBody>
                    <a:bodyPr/>
                    <a:lstStyle/>
                    <a:p>
                      <a:r>
                        <a:rPr lang="es-ES" noProof="0" dirty="0"/>
                        <a:t>Chile 2,2</a:t>
                      </a:r>
                    </a:p>
                  </a:txBody>
                  <a:tcPr/>
                </a:tc>
                <a:tc>
                  <a:txBody>
                    <a:bodyPr/>
                    <a:lstStyle/>
                    <a:p>
                      <a:r>
                        <a:rPr lang="es-ES" noProof="0" dirty="0"/>
                        <a:t>Reino Unido</a:t>
                      </a:r>
                      <a:r>
                        <a:rPr lang="es-ES" baseline="0" noProof="0" dirty="0"/>
                        <a:t> 12,2</a:t>
                      </a:r>
                      <a:endParaRPr lang="es-ES" noProof="0" dirty="0"/>
                    </a:p>
                  </a:txBody>
                  <a:tcPr/>
                </a:tc>
                <a:extLst>
                  <a:ext uri="{0D108BD9-81ED-4DB2-BD59-A6C34878D82A}">
                    <a16:rowId xmlns:a16="http://schemas.microsoft.com/office/drawing/2014/main" val="10002"/>
                  </a:ext>
                </a:extLst>
              </a:tr>
              <a:tr h="667968">
                <a:tc>
                  <a:txBody>
                    <a:bodyPr/>
                    <a:lstStyle/>
                    <a:p>
                      <a:r>
                        <a:rPr lang="es-ES" noProof="0" dirty="0"/>
                        <a:t>Filipinas</a:t>
                      </a:r>
                      <a:r>
                        <a:rPr lang="es-ES" baseline="0" noProof="0" dirty="0"/>
                        <a:t> 1,3 </a:t>
                      </a:r>
                    </a:p>
                  </a:txBody>
                  <a:tcPr/>
                </a:tc>
                <a:tc>
                  <a:txBody>
                    <a:bodyPr/>
                    <a:lstStyle/>
                    <a:p>
                      <a:r>
                        <a:rPr lang="es-ES" noProof="0" dirty="0"/>
                        <a:t>Uganda 3,5</a:t>
                      </a:r>
                    </a:p>
                  </a:txBody>
                  <a:tcPr/>
                </a:tc>
                <a:tc>
                  <a:txBody>
                    <a:bodyPr/>
                    <a:lstStyle/>
                    <a:p>
                      <a:r>
                        <a:rPr lang="es-ES" noProof="0" dirty="0"/>
                        <a:t>Brasil 14,5</a:t>
                      </a:r>
                    </a:p>
                  </a:txBody>
                  <a:tcPr/>
                </a:tc>
                <a:extLst>
                  <a:ext uri="{0D108BD9-81ED-4DB2-BD59-A6C34878D82A}">
                    <a16:rowId xmlns:a16="http://schemas.microsoft.com/office/drawing/2014/main" val="10003"/>
                  </a:ext>
                </a:extLst>
              </a:tr>
              <a:tr h="667968">
                <a:tc>
                  <a:txBody>
                    <a:bodyPr/>
                    <a:lstStyle/>
                    <a:p>
                      <a:r>
                        <a:rPr lang="es-ES" baseline="0" noProof="0" dirty="0"/>
                        <a:t>Etiopía 3,8</a:t>
                      </a:r>
                    </a:p>
                  </a:txBody>
                  <a:tcPr/>
                </a:tc>
                <a:tc>
                  <a:txBody>
                    <a:bodyPr/>
                    <a:lstStyle/>
                    <a:p>
                      <a:r>
                        <a:rPr lang="es-ES" noProof="0" dirty="0"/>
                        <a:t>Hungría 5,7</a:t>
                      </a:r>
                    </a:p>
                  </a:txBody>
                  <a:tcPr/>
                </a:tc>
                <a:tc>
                  <a:txBody>
                    <a:bodyPr/>
                    <a:lstStyle/>
                    <a:p>
                      <a:r>
                        <a:rPr lang="es-ES" noProof="0" dirty="0"/>
                        <a:t>Canadá</a:t>
                      </a:r>
                      <a:r>
                        <a:rPr lang="es-ES" baseline="0" noProof="0" dirty="0"/>
                        <a:t> 18,5</a:t>
                      </a:r>
                      <a:endParaRPr lang="es-ES" noProof="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184389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6413" y="323655"/>
            <a:ext cx="8171173" cy="1102589"/>
          </a:xfrm>
        </p:spPr>
        <p:txBody>
          <a:bodyPr/>
          <a:lstStyle/>
          <a:p>
            <a:r>
              <a:rPr lang="es-ES" dirty="0"/>
              <a:t>¿Qué influye en los datos?</a:t>
            </a:r>
          </a:p>
        </p:txBody>
      </p:sp>
      <p:sp>
        <p:nvSpPr>
          <p:cNvPr id="10" name="Rectangle 9">
            <a:extLst>
              <a:ext uri="{FF2B5EF4-FFF2-40B4-BE49-F238E27FC236}">
                <a16:creationId xmlns:a16="http://schemas.microsoft.com/office/drawing/2014/main" id="{A86E45A9-3FEC-4C83-98DD-C5B5CC5F05E7}"/>
              </a:ext>
            </a:extLst>
          </p:cNvPr>
          <p:cNvSpPr/>
          <p:nvPr/>
        </p:nvSpPr>
        <p:spPr>
          <a:xfrm>
            <a:off x="486413" y="4403004"/>
            <a:ext cx="8158474" cy="2308324"/>
          </a:xfrm>
          <a:prstGeom prst="rect">
            <a:avLst/>
          </a:prstGeom>
        </p:spPr>
        <p:txBody>
          <a:bodyPr wrap="square">
            <a:spAutoFit/>
          </a:bodyPr>
          <a:lstStyle/>
          <a:p>
            <a:pPr marL="747712" indent="-342900">
              <a:buFont typeface="Arial" panose="020B0604020202020204" pitchFamily="34" charset="0"/>
              <a:buChar char="•"/>
            </a:pPr>
            <a:r>
              <a:rPr lang="es-ES" sz="2400" dirty="0"/>
              <a:t>La metodología utilizada para recoger los datos</a:t>
            </a:r>
          </a:p>
          <a:p>
            <a:pPr marL="747712" indent="-342900">
              <a:buFont typeface="Arial" panose="020B0604020202020204" pitchFamily="34" charset="0"/>
              <a:buChar char="•"/>
            </a:pPr>
            <a:r>
              <a:rPr lang="es-ES" sz="2400" dirty="0"/>
              <a:t>Utilizar la palabra «discapacidad» en el marco de la recogida de datos</a:t>
            </a:r>
          </a:p>
          <a:p>
            <a:pPr marL="747712" indent="-342900">
              <a:buFont typeface="Arial" panose="020B0604020202020204" pitchFamily="34" charset="0"/>
              <a:buChar char="•"/>
            </a:pPr>
            <a:r>
              <a:rPr lang="es-ES" sz="2400" dirty="0"/>
              <a:t>Recoger datos sobre las personas con deficiencias</a:t>
            </a:r>
          </a:p>
          <a:p>
            <a:pPr marL="747712" indent="-342900">
              <a:buFont typeface="Arial" panose="020B0604020202020204" pitchFamily="34" charset="0"/>
              <a:buChar char="•"/>
            </a:pPr>
            <a:r>
              <a:rPr lang="es-ES" sz="2400" dirty="0"/>
              <a:t>Recoger datos para identificar a las personas con discapacidad</a:t>
            </a:r>
          </a:p>
        </p:txBody>
      </p:sp>
      <p:sp>
        <p:nvSpPr>
          <p:cNvPr id="11" name="Rectangle 10">
            <a:extLst>
              <a:ext uri="{FF2B5EF4-FFF2-40B4-BE49-F238E27FC236}">
                <a16:creationId xmlns:a16="http://schemas.microsoft.com/office/drawing/2014/main" id="{803C8452-4DA5-4A6C-8FDB-5BED292417D2}"/>
              </a:ext>
            </a:extLst>
          </p:cNvPr>
          <p:cNvSpPr/>
          <p:nvPr/>
        </p:nvSpPr>
        <p:spPr>
          <a:xfrm>
            <a:off x="836585" y="4064450"/>
            <a:ext cx="7814652" cy="338554"/>
          </a:xfrm>
          <a:prstGeom prst="rect">
            <a:avLst/>
          </a:prstGeom>
        </p:spPr>
        <p:txBody>
          <a:bodyPr wrap="square">
            <a:spAutoFit/>
          </a:bodyPr>
          <a:lstStyle/>
          <a:p>
            <a:r>
              <a:rPr lang="es-ES">
                <a:solidFill>
                  <a:schemeClr val="bg1"/>
                </a:solidFill>
                <a:ea typeface="Verdana" panose="020B0604030504040204" pitchFamily="34" charset="0"/>
              </a:rPr>
              <a:t>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4449" y="1146795"/>
            <a:ext cx="6515100" cy="336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7158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s-ES" dirty="0"/>
              <a:t>¿Por qué las preguntas del WG?</a:t>
            </a:r>
          </a:p>
        </p:txBody>
      </p:sp>
      <p:sp>
        <p:nvSpPr>
          <p:cNvPr id="3" name="Rectangle 2">
            <a:extLst>
              <a:ext uri="{FF2B5EF4-FFF2-40B4-BE49-F238E27FC236}">
                <a16:creationId xmlns:a16="http://schemas.microsoft.com/office/drawing/2014/main" id="{86979700-6627-4349-9865-9A651DF3F685}"/>
              </a:ext>
            </a:extLst>
          </p:cNvPr>
          <p:cNvSpPr/>
          <p:nvPr/>
        </p:nvSpPr>
        <p:spPr>
          <a:xfrm>
            <a:off x="791579" y="1268760"/>
            <a:ext cx="7650851" cy="4893647"/>
          </a:xfrm>
          <a:prstGeom prst="rect">
            <a:avLst/>
          </a:prstGeom>
        </p:spPr>
        <p:txBody>
          <a:bodyPr wrap="square">
            <a:spAutoFit/>
          </a:bodyPr>
          <a:lstStyle/>
          <a:p>
            <a:r>
              <a:rPr lang="es-ES" sz="2400" dirty="0"/>
              <a:t>Las preguntas del WG abordan la cuestión de saber si las personas con discapacidad participan en la misma medida que las personas sin discapacidad en actividades tales como la educación, el empleo, o la vida de familia/cívica. </a:t>
            </a:r>
          </a:p>
          <a:p>
            <a:endParaRPr lang="en-GB" sz="2400" dirty="0"/>
          </a:p>
          <a:p>
            <a:r>
              <a:rPr lang="es-ES" sz="2400" dirty="0"/>
              <a:t>La información resultante de la utilización de estas preguntas va a permitir: </a:t>
            </a:r>
          </a:p>
          <a:p>
            <a:pPr marL="857250" indent="-395288">
              <a:buFont typeface="Arial" panose="020B0604020202020204" pitchFamily="34" charset="0"/>
              <a:buChar char="•"/>
            </a:pPr>
            <a:r>
              <a:rPr lang="es-ES" sz="2400" b="1" dirty="0"/>
              <a:t>detectar a la mayoría</a:t>
            </a:r>
            <a:r>
              <a:rPr lang="es-ES" sz="2400" dirty="0"/>
              <a:t>, pero a no todas las personas con limitaciones en sus acciones básicas. </a:t>
            </a:r>
          </a:p>
          <a:p>
            <a:pPr marL="857250" indent="-395288">
              <a:buFont typeface="Arial" panose="020B0604020202020204" pitchFamily="34" charset="0"/>
              <a:buChar char="•"/>
            </a:pPr>
            <a:r>
              <a:rPr lang="es-ES" sz="2400" dirty="0"/>
              <a:t>detectar las </a:t>
            </a:r>
            <a:r>
              <a:rPr lang="es-ES" sz="2400" b="1" dirty="0"/>
              <a:t>limitaciones</a:t>
            </a:r>
            <a:r>
              <a:rPr lang="es-ES" sz="2400" dirty="0"/>
              <a:t> </a:t>
            </a:r>
            <a:r>
              <a:rPr lang="es-ES" sz="2400" b="1" dirty="0"/>
              <a:t>más frecuentes </a:t>
            </a:r>
            <a:r>
              <a:rPr lang="es-ES" sz="2400" dirty="0"/>
              <a:t>en las acciones básicas.</a:t>
            </a:r>
          </a:p>
        </p:txBody>
      </p:sp>
    </p:spTree>
    <p:extLst>
      <p:ext uri="{BB962C8B-B14F-4D97-AF65-F5344CB8AC3E}">
        <p14:creationId xmlns:p14="http://schemas.microsoft.com/office/powerpoint/2010/main" val="267299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94430-D502-4DFE-9ED1-2EFDD4BACB2A}"/>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A9558538-FA5B-44DB-87D8-D9FEAA03B3E4}"/>
              </a:ext>
            </a:extLst>
          </p:cNvPr>
          <p:cNvSpPr>
            <a:spLocks noGrp="1"/>
          </p:cNvSpPr>
          <p:nvPr>
            <p:ph type="sldNum" sz="quarter" idx="12"/>
          </p:nvPr>
        </p:nvSpPr>
        <p:spPr/>
        <p:txBody>
          <a:bodyPr/>
          <a:lstStyle/>
          <a:p>
            <a:fld id="{90674DFE-F235-4FE6-B070-9AAFFB84EECD}" type="slidenum">
              <a:rPr lang="fr-FR" smtClean="0"/>
              <a:t>7</a:t>
            </a:fld>
            <a:endParaRPr lang="fr-FR"/>
          </a:p>
        </p:txBody>
      </p:sp>
      <p:graphicFrame>
        <p:nvGraphicFramePr>
          <p:cNvPr id="14" name="Content Placeholder 13">
            <a:extLst>
              <a:ext uri="{FF2B5EF4-FFF2-40B4-BE49-F238E27FC236}">
                <a16:creationId xmlns:a16="http://schemas.microsoft.com/office/drawing/2014/main" id="{7AEDB9E2-AA62-4EB0-9B70-98BCEAFAC311}"/>
              </a:ext>
            </a:extLst>
          </p:cNvPr>
          <p:cNvGraphicFramePr>
            <a:graphicFrameLocks noGrp="1"/>
          </p:cNvGraphicFramePr>
          <p:nvPr>
            <p:ph idx="1"/>
            <p:extLst>
              <p:ext uri="{D42A27DB-BD31-4B8C-83A1-F6EECF244321}">
                <p14:modId xmlns:p14="http://schemas.microsoft.com/office/powerpoint/2010/main" val="2129272338"/>
              </p:ext>
            </p:extLst>
          </p:nvPr>
        </p:nvGraphicFramePr>
        <p:xfrm>
          <a:off x="221755" y="171788"/>
          <a:ext cx="8687789" cy="6514424"/>
        </p:xfrm>
        <a:graphic>
          <a:graphicData uri="http://schemas.openxmlformats.org/drawingml/2006/table">
            <a:tbl>
              <a:tblPr firstRow="1" firstCol="1" bandRow="1">
                <a:tableStyleId>{5C22544A-7EE6-4342-B048-85BDC9FD1C3A}</a:tableStyleId>
              </a:tblPr>
              <a:tblGrid>
                <a:gridCol w="1463207">
                  <a:extLst>
                    <a:ext uri="{9D8B030D-6E8A-4147-A177-3AD203B41FA5}">
                      <a16:colId xmlns:a16="http://schemas.microsoft.com/office/drawing/2014/main" val="2670909689"/>
                    </a:ext>
                  </a:extLst>
                </a:gridCol>
                <a:gridCol w="3190103">
                  <a:extLst>
                    <a:ext uri="{9D8B030D-6E8A-4147-A177-3AD203B41FA5}">
                      <a16:colId xmlns:a16="http://schemas.microsoft.com/office/drawing/2014/main" val="767989770"/>
                    </a:ext>
                  </a:extLst>
                </a:gridCol>
                <a:gridCol w="4034479">
                  <a:extLst>
                    <a:ext uri="{9D8B030D-6E8A-4147-A177-3AD203B41FA5}">
                      <a16:colId xmlns:a16="http://schemas.microsoft.com/office/drawing/2014/main" val="2263103762"/>
                    </a:ext>
                  </a:extLst>
                </a:gridCol>
              </a:tblGrid>
              <a:tr h="291946">
                <a:tc>
                  <a:txBody>
                    <a:bodyPr/>
                    <a:lstStyle/>
                    <a:p>
                      <a:pPr>
                        <a:spcAft>
                          <a:spcPts val="0"/>
                        </a:spcAft>
                      </a:pPr>
                      <a:r>
                        <a:rPr lang="es-ES" sz="1800" dirty="0"/>
                        <a:t> </a:t>
                      </a:r>
                    </a:p>
                  </a:txBody>
                  <a:tcPr marL="68502" marR="68502" marT="0" marB="0"/>
                </a:tc>
                <a:tc>
                  <a:txBody>
                    <a:bodyPr/>
                    <a:lstStyle/>
                    <a:p>
                      <a:pPr algn="ctr">
                        <a:spcAft>
                          <a:spcPts val="0"/>
                        </a:spcAft>
                      </a:pPr>
                      <a:r>
                        <a:rPr lang="es-ES" sz="1800"/>
                        <a:t>Registro dicotómico</a:t>
                      </a:r>
                    </a:p>
                  </a:txBody>
                  <a:tcPr marL="68502" marR="68502" marT="0" marB="0"/>
                </a:tc>
                <a:tc>
                  <a:txBody>
                    <a:bodyPr/>
                    <a:lstStyle/>
                    <a:p>
                      <a:pPr algn="ctr">
                        <a:spcAft>
                          <a:spcPts val="0"/>
                        </a:spcAft>
                      </a:pPr>
                      <a:r>
                        <a:rPr lang="es-ES" sz="1800"/>
                        <a:t>Registro utilizando la WG-SS</a:t>
                      </a:r>
                    </a:p>
                  </a:txBody>
                  <a:tcPr marL="68502" marR="68502" marT="0" marB="0"/>
                </a:tc>
                <a:extLst>
                  <a:ext uri="{0D108BD9-81ED-4DB2-BD59-A6C34878D82A}">
                    <a16:rowId xmlns:a16="http://schemas.microsoft.com/office/drawing/2014/main" val="1959132579"/>
                  </a:ext>
                </a:extLst>
              </a:tr>
              <a:tr h="1338989">
                <a:tc>
                  <a:txBody>
                    <a:bodyPr/>
                    <a:lstStyle/>
                    <a:p>
                      <a:pPr algn="ctr">
                        <a:spcAft>
                          <a:spcPts val="0"/>
                        </a:spcAft>
                      </a:pPr>
                      <a:r>
                        <a:rPr lang="es-ES" sz="1800" dirty="0"/>
                        <a:t>Contenido</a:t>
                      </a:r>
                    </a:p>
                  </a:txBody>
                  <a:tcPr marL="68502" marR="68502" marT="0" marB="0" anchor="ctr"/>
                </a:tc>
                <a:tc>
                  <a:txBody>
                    <a:bodyPr/>
                    <a:lstStyle/>
                    <a:p>
                      <a:pPr>
                        <a:spcAft>
                          <a:spcPts val="0"/>
                        </a:spcAft>
                      </a:pPr>
                      <a:r>
                        <a:rPr lang="es-ES" sz="1800" dirty="0"/>
                        <a:t> </a:t>
                      </a:r>
                    </a:p>
                    <a:p>
                      <a:pPr>
                        <a:spcAft>
                          <a:spcPts val="0"/>
                        </a:spcAft>
                      </a:pPr>
                      <a:r>
                        <a:rPr lang="es-ES" sz="1800" dirty="0"/>
                        <a:t>Amplio. Permite saber si una persona tiene una discapacidad, SÍ o NO. </a:t>
                      </a:r>
                    </a:p>
                  </a:txBody>
                  <a:tcPr marL="68502" marR="68502" marT="0" marB="0"/>
                </a:tc>
                <a:tc>
                  <a:txBody>
                    <a:bodyPr/>
                    <a:lstStyle/>
                    <a:p>
                      <a:pPr>
                        <a:spcAft>
                          <a:spcPts val="0"/>
                        </a:spcAft>
                      </a:pPr>
                      <a:r>
                        <a:rPr lang="es-ES" sz="1800" dirty="0"/>
                        <a:t>Detallado. Pregunta sobre la dificultad para realizar actividades universales básicas (andar, ver, oír, cognición, autocuidado y comunicación)</a:t>
                      </a:r>
                    </a:p>
                  </a:txBody>
                  <a:tcPr marL="68502" marR="68502" marT="0" marB="0"/>
                </a:tc>
                <a:extLst>
                  <a:ext uri="{0D108BD9-81ED-4DB2-BD59-A6C34878D82A}">
                    <a16:rowId xmlns:a16="http://schemas.microsoft.com/office/drawing/2014/main" val="3147524786"/>
                  </a:ext>
                </a:extLst>
              </a:tr>
              <a:tr h="2731538">
                <a:tc>
                  <a:txBody>
                    <a:bodyPr/>
                    <a:lstStyle/>
                    <a:p>
                      <a:pPr algn="ctr">
                        <a:spcAft>
                          <a:spcPts val="0"/>
                        </a:spcAft>
                      </a:pPr>
                      <a:r>
                        <a:rPr lang="es-ES" sz="1800" dirty="0"/>
                        <a:t>Proceso</a:t>
                      </a:r>
                    </a:p>
                  </a:txBody>
                  <a:tcPr marL="68502" marR="68502" marT="0" marB="0" anchor="ctr"/>
                </a:tc>
                <a:tc>
                  <a:txBody>
                    <a:bodyPr/>
                    <a:lstStyle/>
                    <a:p>
                      <a:pPr>
                        <a:spcAft>
                          <a:spcPts val="0"/>
                        </a:spcAft>
                      </a:pPr>
                      <a:r>
                        <a:rPr lang="es-ES" sz="1800" dirty="0"/>
                        <a:t>Referencia directa a la discapacidad.</a:t>
                      </a:r>
                    </a:p>
                    <a:p>
                      <a:pPr>
                        <a:spcAft>
                          <a:spcPts val="0"/>
                        </a:spcAft>
                      </a:pPr>
                      <a:r>
                        <a:rPr lang="es-ES" sz="1800" dirty="0"/>
                        <a:t> </a:t>
                      </a:r>
                    </a:p>
                    <a:p>
                      <a:pPr>
                        <a:spcAft>
                          <a:spcPts val="0"/>
                        </a:spcAft>
                      </a:pPr>
                      <a:r>
                        <a:rPr lang="es-ES" sz="1800" dirty="0"/>
                        <a:t>¿Qué efecto tiene?</a:t>
                      </a:r>
                    </a:p>
                  </a:txBody>
                  <a:tcPr marL="68502" marR="68502" marT="0" marB="0"/>
                </a:tc>
                <a:tc>
                  <a:txBody>
                    <a:bodyPr/>
                    <a:lstStyle/>
                    <a:p>
                      <a:pPr>
                        <a:lnSpc>
                          <a:spcPct val="115000"/>
                        </a:lnSpc>
                        <a:spcAft>
                          <a:spcPts val="0"/>
                        </a:spcAft>
                      </a:pPr>
                      <a:r>
                        <a:rPr lang="es-ES" sz="1800" dirty="0"/>
                        <a:t>No menciona la discapacidad y tiene una introducción: «Las preguntas siguientes hacen referencia a las dificultades, derivadas de un PROBLEMA DE SALUD, que puede experimentar a la hora de realizar determinadas actividades…». </a:t>
                      </a:r>
                    </a:p>
                    <a:p>
                      <a:pPr>
                        <a:lnSpc>
                          <a:spcPct val="115000"/>
                        </a:lnSpc>
                        <a:spcAft>
                          <a:spcPts val="0"/>
                        </a:spcAft>
                      </a:pPr>
                      <a:r>
                        <a:rPr lang="es-ES" sz="1800" dirty="0"/>
                        <a:t>¿Qué efecto tiene?</a:t>
                      </a:r>
                    </a:p>
                    <a:p>
                      <a:pPr>
                        <a:spcAft>
                          <a:spcPts val="0"/>
                        </a:spcAft>
                      </a:pPr>
                      <a:r>
                        <a:rPr lang="es-ES" sz="1800" dirty="0"/>
                        <a:t> </a:t>
                      </a:r>
                    </a:p>
                  </a:txBody>
                  <a:tcPr marL="68502" marR="68502" marT="0" marB="0"/>
                </a:tc>
                <a:extLst>
                  <a:ext uri="{0D108BD9-81ED-4DB2-BD59-A6C34878D82A}">
                    <a16:rowId xmlns:a16="http://schemas.microsoft.com/office/drawing/2014/main" val="3642632197"/>
                  </a:ext>
                </a:extLst>
              </a:tr>
              <a:tr h="2085425">
                <a:tc>
                  <a:txBody>
                    <a:bodyPr/>
                    <a:lstStyle/>
                    <a:p>
                      <a:pPr algn="ctr">
                        <a:spcAft>
                          <a:spcPts val="0"/>
                        </a:spcAft>
                      </a:pPr>
                      <a:r>
                        <a:rPr lang="es-ES" sz="1800"/>
                        <a:t>Resultados/validez de los datos</a:t>
                      </a:r>
                    </a:p>
                  </a:txBody>
                  <a:tcPr marL="68502" marR="68502" marT="0" marB="0" anchor="ctr"/>
                </a:tc>
                <a:tc>
                  <a:txBody>
                    <a:bodyPr/>
                    <a:lstStyle/>
                    <a:p>
                      <a:pPr>
                        <a:spcAft>
                          <a:spcPts val="0"/>
                        </a:spcAft>
                      </a:pPr>
                      <a:r>
                        <a:rPr lang="es-ES" sz="1800" dirty="0"/>
                        <a:t>Los datos producidos normalmente muestran una baja prevalencia de las personas con discapacidad. </a:t>
                      </a:r>
                    </a:p>
                    <a:p>
                      <a:pPr>
                        <a:spcAft>
                          <a:spcPts val="0"/>
                        </a:spcAft>
                      </a:pPr>
                      <a:r>
                        <a:rPr lang="es-ES" sz="1800" dirty="0"/>
                        <a:t> </a:t>
                      </a:r>
                    </a:p>
                    <a:p>
                      <a:pPr>
                        <a:spcAft>
                          <a:spcPts val="0"/>
                        </a:spcAft>
                      </a:pPr>
                      <a:r>
                        <a:rPr lang="es-ES" sz="1800" dirty="0"/>
                        <a:t>¿Qué efecto tiene esto en los programas humanitarios?</a:t>
                      </a:r>
                    </a:p>
                  </a:txBody>
                  <a:tcPr marL="68502" marR="68502" marT="0" marB="0"/>
                </a:tc>
                <a:tc>
                  <a:txBody>
                    <a:bodyPr/>
                    <a:lstStyle/>
                    <a:p>
                      <a:pPr>
                        <a:spcAft>
                          <a:spcPts val="0"/>
                        </a:spcAft>
                      </a:pPr>
                      <a:r>
                        <a:rPr lang="es-ES" sz="1800" dirty="0"/>
                        <a:t>Los datos producidos normalmente muestran un gran número de dificultades funcionales y es comparable de un contexto a otro.</a:t>
                      </a:r>
                    </a:p>
                    <a:p>
                      <a:pPr>
                        <a:spcAft>
                          <a:spcPts val="0"/>
                        </a:spcAft>
                      </a:pPr>
                      <a:r>
                        <a:rPr lang="es-ES" sz="1800" dirty="0"/>
                        <a:t> </a:t>
                      </a:r>
                    </a:p>
                    <a:p>
                      <a:pPr>
                        <a:spcAft>
                          <a:spcPts val="0"/>
                        </a:spcAft>
                      </a:pPr>
                      <a:r>
                        <a:rPr lang="es-ES" sz="1800" dirty="0"/>
                        <a:t>¿Qué efecto tiene esto en los programas humanitarios?</a:t>
                      </a:r>
                    </a:p>
                  </a:txBody>
                  <a:tcPr marL="68502" marR="68502" marT="0" marB="0"/>
                </a:tc>
                <a:extLst>
                  <a:ext uri="{0D108BD9-81ED-4DB2-BD59-A6C34878D82A}">
                    <a16:rowId xmlns:a16="http://schemas.microsoft.com/office/drawing/2014/main" val="483448483"/>
                  </a:ext>
                </a:extLst>
              </a:tr>
            </a:tbl>
          </a:graphicData>
        </a:graphic>
      </p:graphicFrame>
    </p:spTree>
    <p:extLst>
      <p:ext uri="{BB962C8B-B14F-4D97-AF65-F5344CB8AC3E}">
        <p14:creationId xmlns:p14="http://schemas.microsoft.com/office/powerpoint/2010/main" val="1369260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s-ES"/>
              <a:t>¿Cómo se utiliza?</a:t>
            </a:r>
          </a:p>
        </p:txBody>
      </p:sp>
      <p:graphicFrame>
        <p:nvGraphicFramePr>
          <p:cNvPr id="8" name="Table 7">
            <a:extLst>
              <a:ext uri="{FF2B5EF4-FFF2-40B4-BE49-F238E27FC236}">
                <a16:creationId xmlns:a16="http://schemas.microsoft.com/office/drawing/2014/main" id="{C9200DD8-11BB-4ED3-A87B-AEA07651276E}"/>
              </a:ext>
            </a:extLst>
          </p:cNvPr>
          <p:cNvGraphicFramePr>
            <a:graphicFrameLocks noGrp="1"/>
          </p:cNvGraphicFramePr>
          <p:nvPr>
            <p:extLst>
              <p:ext uri="{D42A27DB-BD31-4B8C-83A1-F6EECF244321}">
                <p14:modId xmlns:p14="http://schemas.microsoft.com/office/powerpoint/2010/main" val="584026702"/>
              </p:ext>
            </p:extLst>
          </p:nvPr>
        </p:nvGraphicFramePr>
        <p:xfrm>
          <a:off x="256831" y="1178750"/>
          <a:ext cx="8610600" cy="4707890"/>
        </p:xfrm>
        <a:graphic>
          <a:graphicData uri="http://schemas.openxmlformats.org/drawingml/2006/table">
            <a:tbl>
              <a:tblPr firstRow="1" firstCol="1" bandRow="1">
                <a:tableStyleId>{5C22544A-7EE6-4342-B048-85BDC9FD1C3A}</a:tableStyleId>
              </a:tblPr>
              <a:tblGrid>
                <a:gridCol w="3865119">
                  <a:extLst>
                    <a:ext uri="{9D8B030D-6E8A-4147-A177-3AD203B41FA5}">
                      <a16:colId xmlns:a16="http://schemas.microsoft.com/office/drawing/2014/main" val="2546648192"/>
                    </a:ext>
                  </a:extLst>
                </a:gridCol>
                <a:gridCol w="4745481">
                  <a:extLst>
                    <a:ext uri="{9D8B030D-6E8A-4147-A177-3AD203B41FA5}">
                      <a16:colId xmlns:a16="http://schemas.microsoft.com/office/drawing/2014/main" val="917473922"/>
                    </a:ext>
                  </a:extLst>
                </a:gridCol>
              </a:tblGrid>
              <a:tr h="349250">
                <a:tc>
                  <a:txBody>
                    <a:bodyPr/>
                    <a:lstStyle/>
                    <a:p>
                      <a:pPr marL="0" marR="0" algn="ctr">
                        <a:lnSpc>
                          <a:spcPct val="150000"/>
                        </a:lnSpc>
                        <a:spcBef>
                          <a:spcPts val="0"/>
                        </a:spcBef>
                        <a:spcAft>
                          <a:spcPts val="0"/>
                        </a:spcAft>
                      </a:pPr>
                      <a:r>
                        <a:rPr lang="es-ES" sz="1600">
                          <a:latin typeface="+mn-lt"/>
                        </a:rPr>
                        <a:t>Explicación</a:t>
                      </a:r>
                    </a:p>
                  </a:txBody>
                  <a:tcPr marL="68580" marR="68580" marT="0" marB="0" anchor="ctr"/>
                </a:tc>
                <a:tc>
                  <a:txBody>
                    <a:bodyPr/>
                    <a:lstStyle/>
                    <a:p>
                      <a:pPr marL="0" marR="0" algn="ctr">
                        <a:lnSpc>
                          <a:spcPct val="150000"/>
                        </a:lnSpc>
                        <a:spcBef>
                          <a:spcPts val="0"/>
                        </a:spcBef>
                        <a:spcAft>
                          <a:spcPts val="0"/>
                        </a:spcAft>
                      </a:pPr>
                      <a:r>
                        <a:rPr lang="es-ES" sz="1600">
                          <a:latin typeface="+mn-lt"/>
                        </a:rPr>
                        <a:t>Verbalización correcta</a:t>
                      </a:r>
                    </a:p>
                  </a:txBody>
                  <a:tcPr marL="68580" marR="68580" marT="0" marB="0" anchor="ctr"/>
                </a:tc>
                <a:extLst>
                  <a:ext uri="{0D108BD9-81ED-4DB2-BD59-A6C34878D82A}">
                    <a16:rowId xmlns:a16="http://schemas.microsoft.com/office/drawing/2014/main" val="3664306805"/>
                  </a:ext>
                </a:extLst>
              </a:tr>
              <a:tr h="1047750">
                <a:tc>
                  <a:txBody>
                    <a:bodyPr/>
                    <a:lstStyle/>
                    <a:p>
                      <a:pPr marL="0" marR="0">
                        <a:lnSpc>
                          <a:spcPct val="150000"/>
                        </a:lnSpc>
                        <a:spcBef>
                          <a:spcPts val="0"/>
                        </a:spcBef>
                        <a:spcAft>
                          <a:spcPts val="0"/>
                        </a:spcAft>
                      </a:pPr>
                      <a:r>
                        <a:rPr lang="es-ES" sz="1800" b="1" dirty="0">
                          <a:latin typeface="+mn-lt"/>
                        </a:rPr>
                        <a:t>Etapa 1: </a:t>
                      </a:r>
                    </a:p>
                    <a:p>
                      <a:pPr marL="0" marR="0">
                        <a:lnSpc>
                          <a:spcPct val="150000"/>
                        </a:lnSpc>
                        <a:spcBef>
                          <a:spcPts val="0"/>
                        </a:spcBef>
                        <a:spcAft>
                          <a:spcPts val="0"/>
                        </a:spcAft>
                      </a:pPr>
                      <a:r>
                        <a:rPr lang="es-ES" sz="1600" b="0" dirty="0">
                          <a:latin typeface="+mn-lt"/>
                        </a:rPr>
                        <a:t>Lea la introducción.</a:t>
                      </a:r>
                    </a:p>
                  </a:txBody>
                  <a:tcPr marL="68580" marR="68580" marT="0" marB="0"/>
                </a:tc>
                <a:tc>
                  <a:txBody>
                    <a:bodyPr/>
                    <a:lstStyle/>
                    <a:p>
                      <a:pPr marL="0" marR="0">
                        <a:lnSpc>
                          <a:spcPct val="150000"/>
                        </a:lnSpc>
                        <a:spcBef>
                          <a:spcPts val="0"/>
                        </a:spcBef>
                        <a:spcAft>
                          <a:spcPts val="0"/>
                        </a:spcAft>
                      </a:pPr>
                      <a:r>
                        <a:rPr lang="es-ES" sz="1600" dirty="0">
                          <a:latin typeface="+mn-lt"/>
                        </a:rPr>
                        <a:t>Las preguntas siguientes hacen referencia a las dificultades, derivadas de un PROBLEMA DE SALUD, que puede experimentar a la hora de realizar determinadas actividades. </a:t>
                      </a:r>
                    </a:p>
                  </a:txBody>
                  <a:tcPr marL="68580" marR="68580" marT="0" marB="0"/>
                </a:tc>
                <a:extLst>
                  <a:ext uri="{0D108BD9-81ED-4DB2-BD59-A6C34878D82A}">
                    <a16:rowId xmlns:a16="http://schemas.microsoft.com/office/drawing/2014/main" val="1198872278"/>
                  </a:ext>
                </a:extLst>
              </a:tr>
              <a:tr h="698500">
                <a:tc>
                  <a:txBody>
                    <a:bodyPr/>
                    <a:lstStyle/>
                    <a:p>
                      <a:pPr marL="0" marR="0">
                        <a:lnSpc>
                          <a:spcPct val="150000"/>
                        </a:lnSpc>
                        <a:spcBef>
                          <a:spcPts val="0"/>
                        </a:spcBef>
                        <a:spcAft>
                          <a:spcPts val="0"/>
                        </a:spcAft>
                      </a:pPr>
                      <a:r>
                        <a:rPr lang="es-ES" sz="1800" b="1">
                          <a:latin typeface="+mn-lt"/>
                        </a:rPr>
                        <a:t>Etapa 2: </a:t>
                      </a:r>
                    </a:p>
                    <a:p>
                      <a:pPr marL="0" marR="0">
                        <a:lnSpc>
                          <a:spcPct val="150000"/>
                        </a:lnSpc>
                        <a:spcBef>
                          <a:spcPts val="0"/>
                        </a:spcBef>
                        <a:spcAft>
                          <a:spcPts val="0"/>
                        </a:spcAft>
                      </a:pPr>
                      <a:r>
                        <a:rPr lang="es-ES" sz="1600" b="0">
                          <a:latin typeface="+mn-lt"/>
                        </a:rPr>
                        <a:t>Haga la primera pregunta. </a:t>
                      </a:r>
                    </a:p>
                  </a:txBody>
                  <a:tcPr marL="68580" marR="68580" marT="0" marB="0"/>
                </a:tc>
                <a:tc>
                  <a:txBody>
                    <a:bodyPr/>
                    <a:lstStyle/>
                    <a:p>
                      <a:pPr marL="0" marR="0">
                        <a:lnSpc>
                          <a:spcPct val="150000"/>
                        </a:lnSpc>
                        <a:spcBef>
                          <a:spcPts val="0"/>
                        </a:spcBef>
                        <a:spcAft>
                          <a:spcPts val="0"/>
                        </a:spcAft>
                      </a:pPr>
                      <a:r>
                        <a:rPr lang="es-ES" sz="1600">
                          <a:latin typeface="+mn-lt"/>
                        </a:rPr>
                        <a:t>1. ¿Tiene dificultad para ver, incluso cuando usa lentes/gafas? </a:t>
                      </a:r>
                    </a:p>
                  </a:txBody>
                  <a:tcPr marL="68580" marR="68580" marT="0" marB="0"/>
                </a:tc>
                <a:extLst>
                  <a:ext uri="{0D108BD9-81ED-4DB2-BD59-A6C34878D82A}">
                    <a16:rowId xmlns:a16="http://schemas.microsoft.com/office/drawing/2014/main" val="2316683575"/>
                  </a:ext>
                </a:extLst>
              </a:tr>
              <a:tr h="698500">
                <a:tc>
                  <a:txBody>
                    <a:bodyPr/>
                    <a:lstStyle/>
                    <a:p>
                      <a:pPr marL="0" marR="0">
                        <a:lnSpc>
                          <a:spcPct val="150000"/>
                        </a:lnSpc>
                        <a:spcBef>
                          <a:spcPts val="0"/>
                        </a:spcBef>
                        <a:spcAft>
                          <a:spcPts val="0"/>
                        </a:spcAft>
                      </a:pPr>
                      <a:r>
                        <a:rPr lang="es-ES" sz="1800" b="1">
                          <a:latin typeface="+mn-lt"/>
                        </a:rPr>
                        <a:t>Etapa 3: </a:t>
                      </a:r>
                    </a:p>
                    <a:p>
                      <a:pPr marL="0" marR="0">
                        <a:lnSpc>
                          <a:spcPct val="150000"/>
                        </a:lnSpc>
                        <a:spcBef>
                          <a:spcPts val="0"/>
                        </a:spcBef>
                        <a:spcAft>
                          <a:spcPts val="0"/>
                        </a:spcAft>
                      </a:pPr>
                      <a:r>
                        <a:rPr lang="es-ES" sz="1600" b="0">
                          <a:latin typeface="+mn-lt"/>
                        </a:rPr>
                        <a:t>Añada una una expresión de transición.</a:t>
                      </a:r>
                    </a:p>
                  </a:txBody>
                  <a:tcPr marL="68580" marR="68580" marT="0" marB="0"/>
                </a:tc>
                <a:tc>
                  <a:txBody>
                    <a:bodyPr/>
                    <a:lstStyle/>
                    <a:p>
                      <a:pPr marL="0" marR="0">
                        <a:lnSpc>
                          <a:spcPct val="150000"/>
                        </a:lnSpc>
                        <a:spcBef>
                          <a:spcPts val="0"/>
                        </a:spcBef>
                        <a:spcAft>
                          <a:spcPts val="0"/>
                        </a:spcAft>
                      </a:pPr>
                      <a:r>
                        <a:rPr lang="es-ES" sz="1600">
                          <a:latin typeface="+mn-lt"/>
                        </a:rPr>
                        <a:t> Diría usted...</a:t>
                      </a:r>
                    </a:p>
                  </a:txBody>
                  <a:tcPr marL="68580" marR="68580" marT="0" marB="0"/>
                </a:tc>
                <a:extLst>
                  <a:ext uri="{0D108BD9-81ED-4DB2-BD59-A6C34878D82A}">
                    <a16:rowId xmlns:a16="http://schemas.microsoft.com/office/drawing/2014/main" val="4284428346"/>
                  </a:ext>
                </a:extLst>
              </a:tr>
              <a:tr h="1397000">
                <a:tc>
                  <a:txBody>
                    <a:bodyPr/>
                    <a:lstStyle/>
                    <a:p>
                      <a:pPr marL="0" marR="0">
                        <a:lnSpc>
                          <a:spcPct val="150000"/>
                        </a:lnSpc>
                        <a:spcBef>
                          <a:spcPts val="0"/>
                        </a:spcBef>
                        <a:spcAft>
                          <a:spcPts val="0"/>
                        </a:spcAft>
                      </a:pPr>
                      <a:r>
                        <a:rPr lang="es-ES" sz="1800" b="1">
                          <a:latin typeface="+mn-lt"/>
                        </a:rPr>
                        <a:t>Etapa 4: </a:t>
                      </a:r>
                    </a:p>
                    <a:p>
                      <a:pPr marL="0" marR="0">
                        <a:lnSpc>
                          <a:spcPct val="150000"/>
                        </a:lnSpc>
                        <a:spcBef>
                          <a:spcPts val="0"/>
                        </a:spcBef>
                        <a:spcAft>
                          <a:spcPts val="0"/>
                        </a:spcAft>
                      </a:pPr>
                      <a:r>
                        <a:rPr lang="es-ES" sz="1600" b="0">
                          <a:latin typeface="+mn-lt"/>
                        </a:rPr>
                        <a:t>Lea las cuatro posibles respuestas</a:t>
                      </a:r>
                    </a:p>
                  </a:txBody>
                  <a:tcPr marL="68580" marR="68580" marT="0" marB="0"/>
                </a:tc>
                <a:tc>
                  <a:txBody>
                    <a:bodyPr/>
                    <a:lstStyle/>
                    <a:p>
                      <a:pPr marL="0" marR="0">
                        <a:lnSpc>
                          <a:spcPct val="150000"/>
                        </a:lnSpc>
                        <a:spcBef>
                          <a:spcPts val="0"/>
                        </a:spcBef>
                        <a:spcAft>
                          <a:spcPts val="0"/>
                        </a:spcAft>
                      </a:pPr>
                      <a:r>
                        <a:rPr lang="es-ES" sz="1600" dirty="0">
                          <a:latin typeface="+mn-lt"/>
                        </a:rPr>
                        <a:t>1. No, ninguna dificultad. </a:t>
                      </a:r>
                    </a:p>
                    <a:p>
                      <a:pPr marL="0" marR="0">
                        <a:lnSpc>
                          <a:spcPct val="150000"/>
                        </a:lnSpc>
                        <a:spcBef>
                          <a:spcPts val="0"/>
                        </a:spcBef>
                        <a:spcAft>
                          <a:spcPts val="0"/>
                        </a:spcAft>
                      </a:pPr>
                      <a:r>
                        <a:rPr lang="es-ES" sz="1600" dirty="0">
                          <a:latin typeface="+mn-lt"/>
                        </a:rPr>
                        <a:t>2. Sí, cierta dificultad. </a:t>
                      </a:r>
                    </a:p>
                    <a:p>
                      <a:pPr marL="0" marR="0">
                        <a:lnSpc>
                          <a:spcPct val="150000"/>
                        </a:lnSpc>
                        <a:spcBef>
                          <a:spcPts val="0"/>
                        </a:spcBef>
                        <a:spcAft>
                          <a:spcPts val="0"/>
                        </a:spcAft>
                      </a:pPr>
                      <a:r>
                        <a:rPr lang="es-ES" sz="1600" dirty="0">
                          <a:latin typeface="+mn-lt"/>
                        </a:rPr>
                        <a:t>3. Sí, mucha dificultad. </a:t>
                      </a:r>
                    </a:p>
                    <a:p>
                      <a:pPr marL="0" marR="0">
                        <a:lnSpc>
                          <a:spcPct val="150000"/>
                        </a:lnSpc>
                        <a:spcBef>
                          <a:spcPts val="0"/>
                        </a:spcBef>
                        <a:spcAft>
                          <a:spcPts val="0"/>
                        </a:spcAft>
                      </a:pPr>
                      <a:r>
                        <a:rPr lang="es-ES" sz="1600" dirty="0">
                          <a:latin typeface="+mn-lt"/>
                        </a:rPr>
                        <a:t>4. No puedo hacerlo. </a:t>
                      </a:r>
                    </a:p>
                  </a:txBody>
                  <a:tcPr marL="68580" marR="68580" marT="0" marB="0"/>
                </a:tc>
                <a:extLst>
                  <a:ext uri="{0D108BD9-81ED-4DB2-BD59-A6C34878D82A}">
                    <a16:rowId xmlns:a16="http://schemas.microsoft.com/office/drawing/2014/main" val="3849236943"/>
                  </a:ext>
                </a:extLst>
              </a:tr>
            </a:tbl>
          </a:graphicData>
        </a:graphic>
      </p:graphicFrame>
    </p:spTree>
    <p:extLst>
      <p:ext uri="{BB962C8B-B14F-4D97-AF65-F5344CB8AC3E}">
        <p14:creationId xmlns:p14="http://schemas.microsoft.com/office/powerpoint/2010/main" val="2765612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s-ES"/>
              <a:t>¿Y luego?</a:t>
            </a:r>
          </a:p>
        </p:txBody>
      </p:sp>
      <p:graphicFrame>
        <p:nvGraphicFramePr>
          <p:cNvPr id="5" name="Table 4">
            <a:extLst>
              <a:ext uri="{FF2B5EF4-FFF2-40B4-BE49-F238E27FC236}">
                <a16:creationId xmlns:a16="http://schemas.microsoft.com/office/drawing/2014/main" id="{DF8943B2-07F4-4BEB-A29F-14537896D1A9}"/>
              </a:ext>
            </a:extLst>
          </p:cNvPr>
          <p:cNvGraphicFramePr>
            <a:graphicFrameLocks noGrp="1"/>
          </p:cNvGraphicFramePr>
          <p:nvPr>
            <p:extLst>
              <p:ext uri="{D42A27DB-BD31-4B8C-83A1-F6EECF244321}">
                <p14:modId xmlns:p14="http://schemas.microsoft.com/office/powerpoint/2010/main" val="581762062"/>
              </p:ext>
            </p:extLst>
          </p:nvPr>
        </p:nvGraphicFramePr>
        <p:xfrm>
          <a:off x="521549" y="2033844"/>
          <a:ext cx="7830871" cy="3285365"/>
        </p:xfrm>
        <a:graphic>
          <a:graphicData uri="http://schemas.openxmlformats.org/drawingml/2006/table">
            <a:tbl>
              <a:tblPr firstRow="1" firstCol="1" bandRow="1">
                <a:tableStyleId>{5C22544A-7EE6-4342-B048-85BDC9FD1C3A}</a:tableStyleId>
              </a:tblPr>
              <a:tblGrid>
                <a:gridCol w="7830871">
                  <a:extLst>
                    <a:ext uri="{9D8B030D-6E8A-4147-A177-3AD203B41FA5}">
                      <a16:colId xmlns:a16="http://schemas.microsoft.com/office/drawing/2014/main" val="4281454512"/>
                    </a:ext>
                  </a:extLst>
                </a:gridCol>
              </a:tblGrid>
              <a:tr h="1558245">
                <a:tc>
                  <a:txBody>
                    <a:bodyPr/>
                    <a:lstStyle/>
                    <a:p>
                      <a:pPr marL="0" marR="0">
                        <a:lnSpc>
                          <a:spcPct val="150000"/>
                        </a:lnSpc>
                        <a:spcBef>
                          <a:spcPts val="0"/>
                        </a:spcBef>
                        <a:spcAft>
                          <a:spcPts val="0"/>
                        </a:spcAft>
                      </a:pPr>
                      <a:r>
                        <a:rPr lang="es-ES" sz="1800" b="1" dirty="0"/>
                        <a:t>Etapa 5: </a:t>
                      </a:r>
                    </a:p>
                    <a:p>
                      <a:pPr marL="0" marR="0">
                        <a:lnSpc>
                          <a:spcPct val="150000"/>
                        </a:lnSpc>
                        <a:spcBef>
                          <a:spcPts val="0"/>
                        </a:spcBef>
                        <a:spcAft>
                          <a:spcPts val="0"/>
                        </a:spcAft>
                      </a:pPr>
                      <a:r>
                        <a:rPr lang="es-ES" sz="1800" b="0" dirty="0"/>
                        <a:t>Espere la respuesta y marque la respuesta proporcionada o rodéela con un círculo </a:t>
                      </a:r>
                    </a:p>
                  </a:txBody>
                  <a:tcPr marL="65320" marR="65320" marT="0" marB="0"/>
                </a:tc>
                <a:extLst>
                  <a:ext uri="{0D108BD9-81ED-4DB2-BD59-A6C34878D82A}">
                    <a16:rowId xmlns:a16="http://schemas.microsoft.com/office/drawing/2014/main" val="4165614859"/>
                  </a:ext>
                </a:extLst>
              </a:tr>
              <a:tr h="1727120">
                <a:tc>
                  <a:txBody>
                    <a:bodyPr/>
                    <a:lstStyle/>
                    <a:p>
                      <a:pPr marL="0" marR="0">
                        <a:lnSpc>
                          <a:spcPct val="150000"/>
                        </a:lnSpc>
                        <a:spcBef>
                          <a:spcPts val="0"/>
                        </a:spcBef>
                        <a:spcAft>
                          <a:spcPts val="0"/>
                        </a:spcAft>
                      </a:pPr>
                      <a:r>
                        <a:rPr lang="es-ES" sz="1800" b="1" dirty="0"/>
                        <a:t>Etapa 6: </a:t>
                      </a:r>
                    </a:p>
                    <a:p>
                      <a:pPr marL="0" marR="0">
                        <a:lnSpc>
                          <a:spcPct val="150000"/>
                        </a:lnSpc>
                        <a:spcBef>
                          <a:spcPts val="0"/>
                        </a:spcBef>
                        <a:spcAft>
                          <a:spcPts val="0"/>
                        </a:spcAft>
                      </a:pPr>
                      <a:r>
                        <a:rPr lang="es-ES" sz="1800" b="0" dirty="0"/>
                        <a:t>Repita las etapas 2-5 para las preguntas siguientes.</a:t>
                      </a:r>
                    </a:p>
                  </a:txBody>
                  <a:tcPr marL="65320" marR="65320" marT="0" marB="0"/>
                </a:tc>
                <a:extLst>
                  <a:ext uri="{0D108BD9-81ED-4DB2-BD59-A6C34878D82A}">
                    <a16:rowId xmlns:a16="http://schemas.microsoft.com/office/drawing/2014/main" val="2726839859"/>
                  </a:ext>
                </a:extLst>
              </a:tr>
            </a:tbl>
          </a:graphicData>
        </a:graphic>
      </p:graphicFrame>
    </p:spTree>
    <p:extLst>
      <p:ext uri="{BB962C8B-B14F-4D97-AF65-F5344CB8AC3E}">
        <p14:creationId xmlns:p14="http://schemas.microsoft.com/office/powerpoint/2010/main" val="2820853912"/>
      </p:ext>
    </p:extLst>
  </p:cSld>
  <p:clrMapOvr>
    <a:masterClrMapping/>
  </p:clrMapOvr>
</p:sld>
</file>

<file path=ppt/theme/theme1.xml><?xml version="1.0" encoding="utf-8"?>
<a:theme xmlns:a="http://schemas.openxmlformats.org/drawingml/2006/main" name="HI_Template">
  <a:themeElements>
    <a:clrScheme name="HI_Colors">
      <a:dk1>
        <a:srgbClr val="0077C8"/>
      </a:dk1>
      <a:lt1>
        <a:srgbClr val="FFFFFF"/>
      </a:lt1>
      <a:dk2>
        <a:srgbClr val="0077C8"/>
      </a:dk2>
      <a:lt2>
        <a:srgbClr val="FFFFFF"/>
      </a:lt2>
      <a:accent1>
        <a:srgbClr val="5BC2E7"/>
      </a:accent1>
      <a:accent2>
        <a:srgbClr val="06038D"/>
      </a:accent2>
      <a:accent3>
        <a:srgbClr val="EFC7A1"/>
      </a:accent3>
      <a:accent4>
        <a:srgbClr val="FFD100"/>
      </a:accent4>
      <a:accent5>
        <a:srgbClr val="E35205"/>
      </a:accent5>
      <a:accent6>
        <a:srgbClr val="6A2A5B"/>
      </a:accent6>
      <a:hlink>
        <a:srgbClr val="0077C8"/>
      </a:hlink>
      <a:folHlink>
        <a:srgbClr val="06038D"/>
      </a:folHlink>
    </a:clrScheme>
    <a:fontScheme name="Personnalisé 1">
      <a:majorFont>
        <a:latin typeface="Nunito"/>
        <a:ea typeface=""/>
        <a:cs typeface=""/>
      </a:majorFont>
      <a:minorFont>
        <a:latin typeface="Nuni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4686</TotalTime>
  <Words>2015</Words>
  <Application>Microsoft Office PowerPoint</Application>
  <PresentationFormat>Presentación en pantalla (4:3)</PresentationFormat>
  <Paragraphs>258</Paragraphs>
  <Slides>19</Slides>
  <Notes>19</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19</vt:i4>
      </vt:variant>
    </vt:vector>
  </HeadingPairs>
  <TitlesOfParts>
    <vt:vector size="25" baseType="lpstr">
      <vt:lpstr>Verdana</vt:lpstr>
      <vt:lpstr>Calibri</vt:lpstr>
      <vt:lpstr>Arial</vt:lpstr>
      <vt:lpstr>Symbol</vt:lpstr>
      <vt:lpstr>Nunito</vt:lpstr>
      <vt:lpstr>HI_Template</vt:lpstr>
      <vt:lpstr>Presentación de PowerPoint</vt:lpstr>
      <vt:lpstr>Objetivos de esta sesión:</vt:lpstr>
      <vt:lpstr>Datos sobre la discapacidad</vt:lpstr>
      <vt:lpstr>Datos sobre la discapacidad </vt:lpstr>
      <vt:lpstr>¿Qué influye en los datos?</vt:lpstr>
      <vt:lpstr>¿Por qué las preguntas del WG?</vt:lpstr>
      <vt:lpstr>Presentación de PowerPoint</vt:lpstr>
      <vt:lpstr>¿Cómo se utiliza?</vt:lpstr>
      <vt:lpstr>¿Y luego?</vt:lpstr>
      <vt:lpstr>Algunos consejos</vt:lpstr>
      <vt:lpstr>Algunas consignas</vt:lpstr>
      <vt:lpstr>Algunas consignas</vt:lpstr>
      <vt:lpstr>Algunas consignas</vt:lpstr>
      <vt:lpstr>¿Cómo hago para...</vt:lpstr>
      <vt:lpstr>Desafíos</vt:lpstr>
      <vt:lpstr>Cómo plantear las preguntas</vt:lpstr>
      <vt:lpstr>Cómo plantear las preguntas</vt:lpstr>
      <vt:lpstr>Patrones de salto para el MFN</vt:lpstr>
      <vt:lpstr>Diferencias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HI-Powerpoint_template</dc:title>
  <dc:creator>Benjamin GREMILLON</dc:creator>
  <cp:lastModifiedBy>Consuelo Manzano</cp:lastModifiedBy>
  <cp:revision>358</cp:revision>
  <cp:lastPrinted>2017-09-25T09:02:22Z</cp:lastPrinted>
  <dcterms:created xsi:type="dcterms:W3CDTF">2017-09-04T09:36:55Z</dcterms:created>
  <dcterms:modified xsi:type="dcterms:W3CDTF">2019-06-26T14:48:30Z</dcterms:modified>
</cp:coreProperties>
</file>